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05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8" r:id="rId3"/>
    <p:sldId id="454" r:id="rId4"/>
    <p:sldId id="455" r:id="rId5"/>
    <p:sldId id="404" r:id="rId6"/>
    <p:sldId id="451" r:id="rId7"/>
    <p:sldId id="440" r:id="rId8"/>
    <p:sldId id="456" r:id="rId9"/>
    <p:sldId id="444" r:id="rId10"/>
    <p:sldId id="459" r:id="rId11"/>
    <p:sldId id="460" r:id="rId12"/>
    <p:sldId id="442" r:id="rId13"/>
    <p:sldId id="445" r:id="rId14"/>
  </p:sldIdLst>
  <p:sldSz cx="12192000" cy="6858000"/>
  <p:notesSz cx="6858000" cy="9144000"/>
  <p:defaultTextStyle>
    <a:defPPr>
      <a:defRPr lang="en-US"/>
    </a:defPPr>
    <a:lvl1pPr marL="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6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3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9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66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82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99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155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320" algn="l" defTabSz="91433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alance" id="{705054ED-DB56-FA4C-BB16-D35BDEFFF4C1}">
          <p14:sldIdLst>
            <p14:sldId id="256"/>
            <p14:sldId id="258"/>
            <p14:sldId id="454"/>
            <p14:sldId id="455"/>
            <p14:sldId id="404"/>
            <p14:sldId id="451"/>
            <p14:sldId id="440"/>
            <p14:sldId id="456"/>
            <p14:sldId id="444"/>
            <p14:sldId id="459"/>
            <p14:sldId id="460"/>
            <p14:sldId id="442"/>
            <p14:sldId id="445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31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redný štýl 2 - zvýrazneni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Bez štýlu, bez mrie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86768" autoAdjust="0"/>
  </p:normalViewPr>
  <p:slideViewPr>
    <p:cSldViewPr snapToGrid="0" snapToObjects="1">
      <p:cViewPr varScale="1">
        <p:scale>
          <a:sx n="99" d="100"/>
          <a:sy n="99" d="100"/>
        </p:scale>
        <p:origin x="100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32" d="100"/>
          <a:sy n="132" d="100"/>
        </p:scale>
        <p:origin x="5344" y="17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0EBAF-D955-C443-AB02-2BCBC7797572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TadytomAs.cz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1DC8B-0A09-DC4E-ABCE-FAAA12F030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57494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A641A-FC50-3840-A830-42D90553FE8C}" type="datetimeFigureOut">
              <a:rPr lang="en-US" smtClean="0"/>
              <a:t>4/27/2022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TadytomAs.cz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896355-3DDC-9949-861F-AD0908BFCC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767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Tato stránka bude i vytištěna na</a:t>
            </a:r>
            <a:r>
              <a:rPr lang="cs-CZ" baseline="0" dirty="0" smtClean="0"/>
              <a:t> větším plakátu pro následnou práci. </a:t>
            </a:r>
            <a:endParaRPr lang="cs-CZ" dirty="0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TadytomAs.cz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5772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 smtClean="0"/>
              <a:t>Tato stránka bude i vytištěna na</a:t>
            </a:r>
            <a:r>
              <a:rPr lang="cs-CZ" baseline="0" dirty="0" smtClean="0"/>
              <a:t> větším plakátu pro následnou práci. </a:t>
            </a:r>
            <a:endParaRPr lang="cs-CZ" dirty="0" smtClean="0"/>
          </a:p>
          <a:p>
            <a:r>
              <a:rPr lang="cs-CZ" dirty="0" smtClean="0"/>
              <a:t>Co chceme doplnit? Na</a:t>
            </a:r>
            <a:r>
              <a:rPr lang="cs-CZ" baseline="0" dirty="0" smtClean="0"/>
              <a:t> co nezapomenout? Co chybí? Jaké konkrétní stroje/vybavení by mělo </a:t>
            </a:r>
            <a:r>
              <a:rPr lang="cs-CZ" baseline="0" smtClean="0"/>
              <a:t>kde být?</a:t>
            </a:r>
            <a:endParaRPr lang="cs-CZ" dirty="0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TadytomAs.cz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8707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2126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653153" y="2290219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53153" y="4235103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653153" y="4655233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653153" y="2907197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653153" y="1181100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653153" y="2907197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4653153" y="1181100"/>
            <a:ext cx="1866901" cy="130157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5"/>
            <a:ext cx="8477747" cy="745212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759448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3927944"/>
            <a:ext cx="12192000" cy="293005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607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2313828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738977" y="2313828"/>
            <a:ext cx="3748377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8487355" y="2313828"/>
            <a:ext cx="3704646" cy="279886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6693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837707" y="1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837707" y="2289977"/>
            <a:ext cx="3598627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837707" y="4573989"/>
            <a:ext cx="3598627" cy="228401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645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885413" y="1"/>
            <a:ext cx="3113599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4473601" y="2289977"/>
            <a:ext cx="3113599" cy="228997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885413" y="4573989"/>
            <a:ext cx="3113599" cy="228401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730752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056536" y="0"/>
            <a:ext cx="3135464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90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Номер слайда 21"/>
          <p:cNvSpPr txBox="1">
            <a:spLocks/>
          </p:cNvSpPr>
          <p:nvPr userDrawn="1"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chemeClr val="tx1">
                    <a:lumMod val="50000"/>
                    <a:lumOff val="50000"/>
                    <a:alpha val="70000"/>
                  </a:schemeClr>
                </a:solidFill>
              </a:rPr>
              <a:pPr/>
              <a:t>‹#›</a:t>
            </a:fld>
            <a:endParaRPr lang="en-US" dirty="0" smtClean="0">
              <a:solidFill>
                <a:schemeClr val="tx1">
                  <a:lumMod val="50000"/>
                  <a:lumOff val="50000"/>
                  <a:alpha val="7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6888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516593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47433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3371337" y="6418877"/>
            <a:ext cx="513735" cy="227164"/>
          </a:xfrm>
        </p:spPr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135464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002364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3135464" y="0"/>
            <a:ext cx="990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Номер слайда 21"/>
          <p:cNvSpPr txBox="1">
            <a:spLocks/>
          </p:cNvSpPr>
          <p:nvPr userDrawn="1"/>
        </p:nvSpPr>
        <p:spPr>
          <a:xfrm>
            <a:off x="3371337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chemeClr val="tx1">
                    <a:lumMod val="50000"/>
                    <a:lumOff val="50000"/>
                    <a:alpha val="70000"/>
                  </a:schemeClr>
                </a:solidFill>
              </a:rPr>
              <a:pPr/>
              <a:t>‹#›</a:t>
            </a:fld>
            <a:endParaRPr lang="en-US" dirty="0" smtClean="0">
              <a:solidFill>
                <a:schemeClr val="tx1">
                  <a:lumMod val="50000"/>
                  <a:lumOff val="50000"/>
                  <a:alpha val="70000"/>
                </a:scheme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3604351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365205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6096001" y="1181099"/>
            <a:ext cx="5524500" cy="28393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3628571" y="4020456"/>
            <a:ext cx="3093359" cy="19594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24827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500438"/>
            <a:ext cx="4229100" cy="185712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0167256" y="0"/>
            <a:ext cx="2024743" cy="31060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8142512" y="0"/>
            <a:ext cx="2024743" cy="56968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6117769" y="0"/>
            <a:ext cx="2024743" cy="4963886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32589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0600" y="1952170"/>
            <a:ext cx="2024743" cy="490582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3015343" y="1181101"/>
            <a:ext cx="2024743" cy="5676898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5040086" y="2728687"/>
            <a:ext cx="2024743" cy="412931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60960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395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056536" y="0"/>
            <a:ext cx="3135464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77515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5206448" y="990269"/>
            <a:ext cx="6414052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86013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4579951" y="0"/>
            <a:ext cx="7612049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0269"/>
            <a:ext cx="6414052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2352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0"/>
            <a:ext cx="103251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371547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8061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0" y="3429000"/>
            <a:ext cx="10325101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660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86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1866901" y="3429000"/>
            <a:ext cx="4229100" cy="25218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6489701" y="3429000"/>
            <a:ext cx="4229100" cy="2521857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0" y="2569027"/>
            <a:ext cx="342355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5317671" y="2569027"/>
            <a:ext cx="342355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8768443" y="2569027"/>
            <a:ext cx="3423557" cy="219891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97947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1866901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4322839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6778777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9234715" y="3004456"/>
            <a:ext cx="2385785" cy="312783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500438"/>
            <a:ext cx="4229100" cy="185712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2" hasCustomPrompt="1"/>
          </p:nvPr>
        </p:nvSpPr>
        <p:spPr>
          <a:xfrm>
            <a:off x="7649028" y="2318656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71315" y="2318657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9971315" y="0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9971314" y="4637315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7649028" y="4637315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5326741" y="2318657"/>
            <a:ext cx="2220685" cy="2220685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29233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1181101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0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46537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886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621644"/>
            <a:ext cx="2139042" cy="213904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4890408" y="2621644"/>
            <a:ext cx="2139042" cy="213904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7913915" y="2621644"/>
            <a:ext cx="2139042" cy="2139042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8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4336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3060095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120190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6" hasCustomPrompt="1"/>
          </p:nvPr>
        </p:nvSpPr>
        <p:spPr>
          <a:xfrm>
            <a:off x="9180286" y="1"/>
            <a:ext cx="3011714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4796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1181100"/>
            <a:ext cx="7326086" cy="56769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074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4361543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4361543" y="-1"/>
            <a:ext cx="2227943" cy="686525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73914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1761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6531429" y="1000025"/>
            <a:ext cx="5089071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9873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388273" y="65712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990600" y="0"/>
            <a:ext cx="3080468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/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086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81852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7086600" y="0"/>
            <a:ext cx="51054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3699328" y="1181100"/>
            <a:ext cx="4793343" cy="56769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767466"/>
            <a:ext cx="4229100" cy="185712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9927771" y="1848660"/>
            <a:ext cx="2264228" cy="243305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7531100" y="1848660"/>
            <a:ext cx="2264228" cy="243305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8127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1181100"/>
            <a:ext cx="1406070" cy="1406070"/>
          </a:xfrm>
          <a:prstGeom prst="ellipse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6" name="Oval 5"/>
          <p:cNvSpPr/>
          <p:nvPr userDrawn="1"/>
        </p:nvSpPr>
        <p:spPr>
          <a:xfrm>
            <a:off x="1448707" y="762906"/>
            <a:ext cx="2242457" cy="2242457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5471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358570"/>
            <a:ext cx="12192000" cy="449942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35050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2770416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22" hasCustomPrompt="1"/>
          </p:nvPr>
        </p:nvSpPr>
        <p:spPr>
          <a:xfrm>
            <a:off x="18669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23" hasCustomPrompt="1"/>
          </p:nvPr>
        </p:nvSpPr>
        <p:spPr>
          <a:xfrm>
            <a:off x="39433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4" hasCustomPrompt="1"/>
          </p:nvPr>
        </p:nvSpPr>
        <p:spPr>
          <a:xfrm>
            <a:off x="601980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25" hasCustomPrompt="1"/>
          </p:nvPr>
        </p:nvSpPr>
        <p:spPr>
          <a:xfrm>
            <a:off x="8096251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9" name="Picture Placeholder 4"/>
          <p:cNvSpPr>
            <a:spLocks noGrp="1"/>
          </p:cNvSpPr>
          <p:nvPr>
            <p:ph type="pic" sz="quarter" idx="26" hasCustomPrompt="1"/>
          </p:nvPr>
        </p:nvSpPr>
        <p:spPr>
          <a:xfrm>
            <a:off x="10172700" y="4838700"/>
            <a:ext cx="2019300" cy="20193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8669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8" hasCustomPrompt="1"/>
          </p:nvPr>
        </p:nvSpPr>
        <p:spPr>
          <a:xfrm>
            <a:off x="39433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9" hasCustomPrompt="1"/>
          </p:nvPr>
        </p:nvSpPr>
        <p:spPr>
          <a:xfrm>
            <a:off x="601980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20" hasCustomPrompt="1"/>
          </p:nvPr>
        </p:nvSpPr>
        <p:spPr>
          <a:xfrm>
            <a:off x="8096251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21" hasCustomPrompt="1"/>
          </p:nvPr>
        </p:nvSpPr>
        <p:spPr>
          <a:xfrm>
            <a:off x="10172700" y="2770416"/>
            <a:ext cx="2019300" cy="4087584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9" y="3416531"/>
            <a:ext cx="10058400" cy="6030254"/>
          </a:xfrm>
          <a:prstGeom prst="rect">
            <a:avLst/>
          </a:prstGeom>
          <a:effectLst/>
        </p:spPr>
      </p:pic>
      <p:sp>
        <p:nvSpPr>
          <p:cNvPr id="9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2235209" y="3875315"/>
            <a:ext cx="7725220" cy="4795158"/>
          </a:xfrm>
          <a:prstGeom prst="rect">
            <a:avLst/>
          </a:prstGeom>
          <a:pattFill prst="pct5">
            <a:fgClr>
              <a:schemeClr val="tx1"/>
            </a:fgClr>
            <a:bgClr>
              <a:schemeClr val="bg1">
                <a:lumMod val="85000"/>
              </a:schemeClr>
            </a:bgClr>
          </a:pattFill>
        </p:spPr>
        <p:txBody>
          <a:bodyPr anchor="ctr"/>
          <a:lstStyle>
            <a:lvl1pPr marL="0" indent="0" algn="ctr">
              <a:buNone/>
              <a:defRPr sz="1600" b="0" i="0"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r>
              <a:rPr lang="en-US"/>
              <a:t>Drag &amp; Drop Image</a:t>
            </a:r>
          </a:p>
        </p:txBody>
      </p:sp>
      <p:sp>
        <p:nvSpPr>
          <p:cNvPr id="7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1000025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097459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4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3416300"/>
            <a:ext cx="6096000" cy="3441700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&amp; Drop Picture</a:t>
            </a:r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-12192"/>
            <a:ext cx="6096000" cy="3428492"/>
          </a:xfrm>
          <a:prstGeom prst="rect">
            <a:avLst/>
          </a:prstGeom>
          <a:pattFill prst="pct5">
            <a:fgClr>
              <a:schemeClr val="bg1">
                <a:lumMod val="65000"/>
              </a:schemeClr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200"/>
            </a:lvl1pPr>
          </a:lstStyle>
          <a:p>
            <a:r>
              <a:rPr lang="en-US" dirty="0"/>
              <a:t>Drag &amp; Drop Picture</a:t>
            </a:r>
          </a:p>
        </p:txBody>
      </p:sp>
    </p:spTree>
    <p:extLst>
      <p:ext uri="{BB962C8B-B14F-4D97-AF65-F5344CB8AC3E}">
        <p14:creationId xmlns:p14="http://schemas.microsoft.com/office/powerpoint/2010/main" val="857311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388273" y="65712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6" name="Title 4"/>
          <p:cNvSpPr>
            <a:spLocks noGrp="1"/>
          </p:cNvSpPr>
          <p:nvPr>
            <p:ph type="title" hasCustomPrompt="1"/>
          </p:nvPr>
        </p:nvSpPr>
        <p:spPr>
          <a:xfrm>
            <a:off x="1866899" y="4517240"/>
            <a:ext cx="8046357" cy="243873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46888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516593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>
            <a:normAutofit/>
          </a:bodyPr>
          <a:lstStyle>
            <a:lvl1pPr algn="ctr">
              <a:defRPr sz="1000" b="1" baseline="0"/>
            </a:lvl1pPr>
          </a:lstStyle>
          <a:p>
            <a:r>
              <a:rPr lang="en-US" dirty="0" smtClean="0"/>
              <a:t>Drag &amp; Drop Image</a:t>
            </a:r>
            <a:endParaRPr lang="en-US" dirty="0"/>
          </a:p>
        </p:txBody>
      </p:sp>
      <p:sp>
        <p:nvSpPr>
          <p:cNvPr id="5" name="Номер слайда 21"/>
          <p:cNvSpPr txBox="1">
            <a:spLocks/>
          </p:cNvSpPr>
          <p:nvPr userDrawn="1"/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ctr" defTabSz="914330" rtl="0" eaLnBrk="1" latinLnBrk="0" hangingPunct="1">
              <a:defRPr sz="1000" b="0" i="0" kern="120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  <a:lvl2pPr marL="45716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3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9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6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2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9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155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20" algn="l" defTabSz="91433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8D877B3-D348-4611-9BDB-C5374591D951}" type="slidenum">
              <a:rPr lang="en-US" smtClean="0">
                <a:solidFill>
                  <a:schemeClr val="bg1">
                    <a:alpha val="70000"/>
                  </a:schemeClr>
                </a:solidFill>
              </a:rPr>
              <a:pPr/>
              <a:t>‹#›</a:t>
            </a:fld>
            <a:endParaRPr lang="en-US" dirty="0" smtClean="0">
              <a:solidFill>
                <a:schemeClr val="bg1">
                  <a:alpha val="70000"/>
                </a:schemeClr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46888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 userDrawn="1"/>
        </p:nvCxnSpPr>
        <p:spPr>
          <a:xfrm>
            <a:off x="516593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996124"/>
            <a:ext cx="4229100" cy="1621619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000"/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500438"/>
            <a:ext cx="4229100" cy="1857123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 hasCustomPrompt="1"/>
          </p:nvPr>
        </p:nvSpPr>
        <p:spPr>
          <a:xfrm>
            <a:off x="1866900" y="2618190"/>
            <a:ext cx="4229100" cy="1621619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/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6900" y="994934"/>
            <a:ext cx="9753600" cy="1487862"/>
          </a:xfrm>
          <a:prstGeom prst="rect">
            <a:avLst/>
          </a:prstGeom>
          <a:effectLst/>
        </p:spPr>
        <p:txBody>
          <a:bodyPr vert="horz" lIns="0" tIns="192024" rIns="0" bIns="0" rtlCol="0" anchor="t" anchorCtr="0">
            <a:noAutofit/>
          </a:bodyPr>
          <a:lstStyle/>
          <a:p>
            <a:r>
              <a:rPr lang="en-US" dirty="0" smtClean="0"/>
              <a:t>YOUR TITLE HERE</a:t>
            </a:r>
            <a:endParaRPr lang="en-US" dirty="0"/>
          </a:p>
        </p:txBody>
      </p:sp>
      <p:sp>
        <p:nvSpPr>
          <p:cNvPr id="6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235873" y="6418877"/>
            <a:ext cx="513735" cy="227164"/>
          </a:xfrm>
          <a:prstGeom prst="rect">
            <a:avLst/>
          </a:prstGeom>
          <a:noFill/>
        </p:spPr>
        <p:txBody>
          <a:bodyPr vert="horz" lIns="0" tIns="0" rIns="0" bIns="0" rtlCol="0" anchor="ctr"/>
          <a:lstStyle>
            <a:lvl1pPr algn="ctr">
              <a:defRPr sz="1000" b="0" i="0">
                <a:solidFill>
                  <a:schemeClr val="tx1">
                    <a:alpha val="70000"/>
                  </a:schemeClr>
                </a:solidFill>
                <a:latin typeface="Montserrat Medium" charset="0"/>
                <a:ea typeface="Montserrat Medium" charset="0"/>
                <a:cs typeface="Montserrat Medium" charset="0"/>
              </a:defRPr>
            </a:lvl1pPr>
          </a:lstStyle>
          <a:p>
            <a:fld id="{D8D877B3-D348-4611-9BDB-C5374591D951}" type="slidenum">
              <a:rPr lang="en-US" smtClean="0"/>
              <a:pPr/>
              <a:t>‹#›</a:t>
            </a:fld>
            <a:endParaRPr lang="en-US" dirty="0" smtClean="0"/>
          </a:p>
        </p:txBody>
      </p:sp>
      <p:sp>
        <p:nvSpPr>
          <p:cNvPr id="11" name="Text Placeholder 10"/>
          <p:cNvSpPr>
            <a:spLocks noGrp="1"/>
          </p:cNvSpPr>
          <p:nvPr>
            <p:ph type="body" idx="1"/>
          </p:nvPr>
        </p:nvSpPr>
        <p:spPr>
          <a:xfrm>
            <a:off x="1866900" y="2514600"/>
            <a:ext cx="9753600" cy="311044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46888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516593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7184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18" r:id="rId2"/>
    <p:sldLayoutId id="2147484009" r:id="rId3"/>
    <p:sldLayoutId id="2147484023" r:id="rId4"/>
    <p:sldLayoutId id="2147484035" r:id="rId5"/>
    <p:sldLayoutId id="2147484022" r:id="rId6"/>
    <p:sldLayoutId id="2147484043" r:id="rId7"/>
    <p:sldLayoutId id="2147484010" r:id="rId8"/>
    <p:sldLayoutId id="2147484011" r:id="rId9"/>
    <p:sldLayoutId id="2147484012" r:id="rId10"/>
    <p:sldLayoutId id="2147484052" r:id="rId11"/>
    <p:sldLayoutId id="2147484053" r:id="rId12"/>
    <p:sldLayoutId id="2147484054" r:id="rId13"/>
    <p:sldLayoutId id="2147484019" r:id="rId14"/>
    <p:sldLayoutId id="2147484013" r:id="rId15"/>
    <p:sldLayoutId id="2147484014" r:id="rId16"/>
    <p:sldLayoutId id="2147484015" r:id="rId17"/>
    <p:sldLayoutId id="2147484016" r:id="rId18"/>
    <p:sldLayoutId id="2147484017" r:id="rId19"/>
    <p:sldLayoutId id="2147484020" r:id="rId20"/>
    <p:sldLayoutId id="2147484021" r:id="rId21"/>
    <p:sldLayoutId id="2147484024" r:id="rId22"/>
    <p:sldLayoutId id="2147484025" r:id="rId23"/>
    <p:sldLayoutId id="2147484026" r:id="rId24"/>
    <p:sldLayoutId id="2147484027" r:id="rId25"/>
    <p:sldLayoutId id="2147484028" r:id="rId26"/>
    <p:sldLayoutId id="2147484029" r:id="rId27"/>
    <p:sldLayoutId id="2147484030" r:id="rId28"/>
    <p:sldLayoutId id="2147484031" r:id="rId29"/>
    <p:sldLayoutId id="2147484047" r:id="rId30"/>
    <p:sldLayoutId id="2147484032" r:id="rId31"/>
    <p:sldLayoutId id="2147484048" r:id="rId32"/>
    <p:sldLayoutId id="2147484033" r:id="rId33"/>
    <p:sldLayoutId id="2147484034" r:id="rId34"/>
    <p:sldLayoutId id="2147484036" r:id="rId35"/>
    <p:sldLayoutId id="2147484037" r:id="rId36"/>
    <p:sldLayoutId id="2147484038" r:id="rId37"/>
    <p:sldLayoutId id="2147484039" r:id="rId38"/>
    <p:sldLayoutId id="2147484040" r:id="rId39"/>
    <p:sldLayoutId id="2147484051" r:id="rId40"/>
    <p:sldLayoutId id="2147484041" r:id="rId41"/>
    <p:sldLayoutId id="2147484044" r:id="rId42"/>
    <p:sldLayoutId id="2147484042" r:id="rId43"/>
    <p:sldLayoutId id="2147484045" r:id="rId44"/>
    <p:sldLayoutId id="2147484046" r:id="rId45"/>
    <p:sldLayoutId id="2147484049" r:id="rId46"/>
    <p:sldLayoutId id="2147484050" r:id="rId47"/>
    <p:sldLayoutId id="2147484055" r:id="rId48"/>
    <p:sldLayoutId id="2147484056" r:id="rId49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defTabSz="914318" rtl="0" eaLnBrk="1" latinLnBrk="0" hangingPunct="1">
        <a:lnSpc>
          <a:spcPct val="80000"/>
        </a:lnSpc>
        <a:spcBef>
          <a:spcPct val="0"/>
        </a:spcBef>
        <a:buNone/>
        <a:defRPr sz="4400" kern="1200" spc="-151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318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0" indent="0" algn="l" defTabSz="914318" rtl="0" eaLnBrk="1" latinLnBrk="0" hangingPunct="1">
        <a:lnSpc>
          <a:spcPct val="120000"/>
        </a:lnSpc>
        <a:spcBef>
          <a:spcPts val="499"/>
        </a:spcBef>
        <a:buFont typeface="Arial" panose="020B0604020202020204" pitchFamily="34" charset="0"/>
        <a:buNone/>
        <a:defRPr sz="1000" kern="1200" baseline="0">
          <a:solidFill>
            <a:schemeClr val="tx1">
              <a:alpha val="50000"/>
            </a:schemeClr>
          </a:solidFill>
          <a:latin typeface="+mn-lt"/>
          <a:ea typeface="+mn-ea"/>
          <a:cs typeface="+mn-cs"/>
        </a:defRPr>
      </a:lvl5pPr>
      <a:lvl6pPr marL="251437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34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92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50" indent="-228580" algn="l" defTabSz="914318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9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78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36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94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53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12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71" algn="l" defTabSz="9143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0" pos="3840">
          <p15:clr>
            <a:srgbClr val="F26B43"/>
          </p15:clr>
        </p15:guide>
        <p15:guide id="1" orient="horz" pos="2160">
          <p15:clr>
            <a:srgbClr val="F26B43"/>
          </p15:clr>
        </p15:guide>
        <p15:guide id="28" pos="624" userDrawn="1">
          <p15:clr>
            <a:srgbClr val="F26B43"/>
          </p15:clr>
        </p15:guide>
        <p15:guide id="29" pos="7320" userDrawn="1">
          <p15:clr>
            <a:srgbClr val="F26B43"/>
          </p15:clr>
        </p15:guide>
        <p15:guide id="48" pos="1176" userDrawn="1">
          <p15:clr>
            <a:srgbClr val="F26B43"/>
          </p15:clr>
        </p15:guide>
        <p15:guide id="51" orient="horz" pos="74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emf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emf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emf"/><Relationship Id="rId10" Type="http://schemas.openxmlformats.org/officeDocument/2006/relationships/image" Target="../media/image15.jpeg"/><Relationship Id="rId4" Type="http://schemas.openxmlformats.org/officeDocument/2006/relationships/image" Target="../media/image9.jpg"/><Relationship Id="rId9" Type="http://schemas.openxmlformats.org/officeDocument/2006/relationships/image" Target="../media/image14.jpg"/><Relationship Id="rId14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emf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emf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emf"/><Relationship Id="rId10" Type="http://schemas.openxmlformats.org/officeDocument/2006/relationships/image" Target="../media/image15.jpeg"/><Relationship Id="rId4" Type="http://schemas.openxmlformats.org/officeDocument/2006/relationships/image" Target="../media/image9.jpg"/><Relationship Id="rId9" Type="http://schemas.openxmlformats.org/officeDocument/2006/relationships/image" Target="../media/image14.jpg"/><Relationship Id="rId1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jekt pre obrázok 7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" r="2546"/>
          <a:stretch>
            <a:fillRect/>
          </a:stretch>
        </p:blipFill>
        <p:spPr/>
      </p:pic>
      <p:sp>
        <p:nvSpPr>
          <p:cNvPr id="12" name="Rectangle 11"/>
          <p:cNvSpPr/>
          <p:nvPr/>
        </p:nvSpPr>
        <p:spPr>
          <a:xfrm>
            <a:off x="985480" y="0"/>
            <a:ext cx="11206520" cy="685800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6888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16593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66899" y="3429000"/>
            <a:ext cx="8483494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cs-CZ" sz="5400" dirty="0" smtClean="0">
                <a:latin typeface="+mj-lt"/>
              </a:rPr>
              <a:t>REVITALIZACE STADIONU</a:t>
            </a:r>
            <a:endParaRPr lang="en-US" sz="54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866899" y="1188625"/>
            <a:ext cx="2213322" cy="2942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cs-CZ" sz="900" dirty="0">
                <a:latin typeface="Montserrat" charset="0"/>
                <a:ea typeface="Montserrat" charset="0"/>
                <a:cs typeface="Montserrat" charset="0"/>
              </a:rPr>
              <a:t>3</a:t>
            </a:r>
            <a:r>
              <a:rPr lang="cs-CZ" sz="900" dirty="0" smtClean="0">
                <a:latin typeface="Montserrat" charset="0"/>
                <a:ea typeface="Montserrat" charset="0"/>
                <a:cs typeface="Montserrat" charset="0"/>
              </a:rPr>
              <a:t>. </a:t>
            </a:r>
            <a:r>
              <a:rPr lang="cs-CZ" sz="900" dirty="0">
                <a:latin typeface="Montserrat" charset="0"/>
                <a:ea typeface="Montserrat" charset="0"/>
                <a:cs typeface="Montserrat" charset="0"/>
              </a:rPr>
              <a:t>5</a:t>
            </a:r>
            <a:r>
              <a:rPr lang="cs-CZ" sz="900" dirty="0" smtClean="0">
                <a:latin typeface="Montserrat" charset="0"/>
                <a:ea typeface="Montserrat" charset="0"/>
                <a:cs typeface="Montserrat" charset="0"/>
              </a:rPr>
              <a:t>. 2022</a:t>
            </a:r>
            <a:endParaRPr lang="en-US" sz="90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1" name="Right Triangle 10"/>
          <p:cNvSpPr/>
          <p:nvPr/>
        </p:nvSpPr>
        <p:spPr>
          <a:xfrm flipV="1">
            <a:off x="3926541" y="1482859"/>
            <a:ext cx="153680" cy="15368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8"/>
          <p:cNvSpPr txBox="1"/>
          <p:nvPr/>
        </p:nvSpPr>
        <p:spPr>
          <a:xfrm>
            <a:off x="1866899" y="4190487"/>
            <a:ext cx="848349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cs-CZ" sz="3600" dirty="0" smtClean="0">
                <a:solidFill>
                  <a:schemeClr val="accent1"/>
                </a:solidFill>
              </a:rPr>
              <a:t>BYSTŘICE</a:t>
            </a:r>
            <a:endParaRPr lang="en-US" sz="3600" dirty="0">
              <a:solidFill>
                <a:schemeClr val="accent1"/>
              </a:solidFill>
            </a:endParaRPr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218" y="4788936"/>
            <a:ext cx="1213185" cy="173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353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Zástupný objekt pre obrázok 28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t="4491" r="2348" b="7017"/>
          <a:stretch/>
        </p:blipFill>
        <p:spPr>
          <a:xfrm>
            <a:off x="1828797" y="-8710"/>
            <a:ext cx="10180323" cy="6531427"/>
          </a:xfrm>
        </p:spPr>
      </p:pic>
      <p:pic>
        <p:nvPicPr>
          <p:cNvPr id="5" name="Zástupný objekt pre obrázok 2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0" r="16680"/>
          <a:stretch>
            <a:fillRect/>
          </a:stretch>
        </p:blipFill>
        <p:spPr>
          <a:xfrm>
            <a:off x="-8635" y="0"/>
            <a:ext cx="1453699" cy="1453699"/>
          </a:xfrm>
          <a:prstGeom prst="rect">
            <a:avLst/>
          </a:prstGeom>
        </p:spPr>
      </p:pic>
      <p:pic>
        <p:nvPicPr>
          <p:cNvPr id="6" name="Zástupný objekt pre obrázok 2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 r="12457"/>
          <a:stretch>
            <a:fillRect/>
          </a:stretch>
        </p:blipFill>
        <p:spPr>
          <a:xfrm>
            <a:off x="1660249" y="-8710"/>
            <a:ext cx="1453699" cy="1453699"/>
          </a:xfrm>
          <a:prstGeom prst="rect">
            <a:avLst/>
          </a:prstGeom>
        </p:spPr>
      </p:pic>
      <p:pic>
        <p:nvPicPr>
          <p:cNvPr id="7" name="Zástupný objekt pre obrázok 2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0" r="19980"/>
          <a:stretch>
            <a:fillRect/>
          </a:stretch>
        </p:blipFill>
        <p:spPr>
          <a:xfrm>
            <a:off x="9161252" y="5404301"/>
            <a:ext cx="1453699" cy="1453699"/>
          </a:xfrm>
          <a:prstGeom prst="rect">
            <a:avLst/>
          </a:prstGeom>
        </p:spPr>
      </p:pic>
      <p:pic>
        <p:nvPicPr>
          <p:cNvPr id="8" name="Zástupný objekt pre obrázok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0" r="12410"/>
          <a:stretch>
            <a:fillRect/>
          </a:stretch>
        </p:blipFill>
        <p:spPr>
          <a:xfrm>
            <a:off x="-14605" y="5381338"/>
            <a:ext cx="1490135" cy="1490135"/>
          </a:xfrm>
          <a:prstGeom prst="rect">
            <a:avLst/>
          </a:prstGeom>
        </p:spPr>
      </p:pic>
      <p:pic>
        <p:nvPicPr>
          <p:cNvPr id="9" name="Zástupný objekt pre obrázok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1" r="17131"/>
          <a:stretch>
            <a:fillRect/>
          </a:stretch>
        </p:blipFill>
        <p:spPr>
          <a:xfrm>
            <a:off x="10726753" y="5416850"/>
            <a:ext cx="1453699" cy="14536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</p:pic>
      <p:pic>
        <p:nvPicPr>
          <p:cNvPr id="10" name="Zástupný objekt pre obrázok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4" r="12524"/>
          <a:stretch>
            <a:fillRect/>
          </a:stretch>
        </p:blipFill>
        <p:spPr>
          <a:xfrm>
            <a:off x="1615" y="1842463"/>
            <a:ext cx="1453699" cy="14536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</p:pic>
      <p:pic>
        <p:nvPicPr>
          <p:cNvPr id="11" name="Zástupný objekt pre obrázok 4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8" r="12998"/>
          <a:stretch>
            <a:fillRect/>
          </a:stretch>
        </p:blipFill>
        <p:spPr>
          <a:xfrm>
            <a:off x="10726753" y="3611901"/>
            <a:ext cx="1453699" cy="1453699"/>
          </a:xfrm>
          <a:prstGeom prst="rect">
            <a:avLst/>
          </a:prstGeom>
        </p:spPr>
      </p:pic>
      <p:pic>
        <p:nvPicPr>
          <p:cNvPr id="13" name="Zástupný objekt pre obrázok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1" r="26651"/>
          <a:stretch>
            <a:fillRect/>
          </a:stretch>
        </p:blipFill>
        <p:spPr>
          <a:xfrm>
            <a:off x="1660249" y="3611899"/>
            <a:ext cx="1482188" cy="1453701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12"/>
          <a:srcRect r="862"/>
          <a:stretch/>
        </p:blipFill>
        <p:spPr>
          <a:xfrm>
            <a:off x="10759736" y="-8710"/>
            <a:ext cx="1432264" cy="1432264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13"/>
          <a:srcRect r="5445" b="7571"/>
          <a:stretch/>
        </p:blipFill>
        <p:spPr>
          <a:xfrm>
            <a:off x="9161255" y="-8710"/>
            <a:ext cx="1453699" cy="1453699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61252" y="1842463"/>
            <a:ext cx="1453699" cy="1453699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15" y="3611900"/>
            <a:ext cx="1486746" cy="1453700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93"/>
          <a:stretch/>
        </p:blipFill>
        <p:spPr>
          <a:xfrm>
            <a:off x="10749843" y="1842463"/>
            <a:ext cx="1430609" cy="1430738"/>
          </a:xfrm>
          <a:prstGeom prst="rect">
            <a:avLst/>
          </a:prstGeom>
        </p:spPr>
      </p:pic>
      <p:cxnSp>
        <p:nvCxnSpPr>
          <p:cNvPr id="19" name="Rovná spojovacia šípka 18"/>
          <p:cNvCxnSpPr>
            <a:endCxn id="8" idx="3"/>
          </p:cNvCxnSpPr>
          <p:nvPr/>
        </p:nvCxnSpPr>
        <p:spPr>
          <a:xfrm flipH="1">
            <a:off x="1475530" y="5381338"/>
            <a:ext cx="2338824" cy="7450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ovná spojovacia šípka 21"/>
          <p:cNvCxnSpPr>
            <a:endCxn id="6" idx="3"/>
          </p:cNvCxnSpPr>
          <p:nvPr/>
        </p:nvCxnSpPr>
        <p:spPr>
          <a:xfrm flipH="1" flipV="1">
            <a:off x="3113948" y="718140"/>
            <a:ext cx="1405801" cy="15635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ovná spojovacia šípka 23"/>
          <p:cNvCxnSpPr>
            <a:endCxn id="5" idx="2"/>
          </p:cNvCxnSpPr>
          <p:nvPr/>
        </p:nvCxnSpPr>
        <p:spPr>
          <a:xfrm flipH="1" flipV="1">
            <a:off x="718215" y="1453699"/>
            <a:ext cx="3047602" cy="2270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ovná spojovacia šípka 25"/>
          <p:cNvCxnSpPr>
            <a:endCxn id="10" idx="3"/>
          </p:cNvCxnSpPr>
          <p:nvPr/>
        </p:nvCxnSpPr>
        <p:spPr>
          <a:xfrm flipH="1" flipV="1">
            <a:off x="1455314" y="2569313"/>
            <a:ext cx="2482391" cy="10425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ovná spojovacia šípka 27"/>
          <p:cNvCxnSpPr>
            <a:endCxn id="13" idx="3"/>
          </p:cNvCxnSpPr>
          <p:nvPr/>
        </p:nvCxnSpPr>
        <p:spPr>
          <a:xfrm flipH="1">
            <a:off x="3142437" y="4119154"/>
            <a:ext cx="2134957" cy="219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ovná spojovacia šípka 30"/>
          <p:cNvCxnSpPr>
            <a:endCxn id="16" idx="3"/>
          </p:cNvCxnSpPr>
          <p:nvPr/>
        </p:nvCxnSpPr>
        <p:spPr>
          <a:xfrm flipH="1">
            <a:off x="1488361" y="3700256"/>
            <a:ext cx="4076416" cy="638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ovná spojovacia šípka 32"/>
          <p:cNvCxnSpPr/>
          <p:nvPr/>
        </p:nvCxnSpPr>
        <p:spPr>
          <a:xfrm flipV="1">
            <a:off x="8011886" y="4338750"/>
            <a:ext cx="2714867" cy="575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ovná spojovacia šípka 34"/>
          <p:cNvCxnSpPr>
            <a:endCxn id="14" idx="1"/>
          </p:cNvCxnSpPr>
          <p:nvPr/>
        </p:nvCxnSpPr>
        <p:spPr>
          <a:xfrm flipV="1">
            <a:off x="8159931" y="2569313"/>
            <a:ext cx="1001321" cy="1659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ovná spojovacia šípka 36"/>
          <p:cNvCxnSpPr>
            <a:endCxn id="17" idx="1"/>
          </p:cNvCxnSpPr>
          <p:nvPr/>
        </p:nvCxnSpPr>
        <p:spPr>
          <a:xfrm flipV="1">
            <a:off x="8769531" y="2557832"/>
            <a:ext cx="1980312" cy="13784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ovná spojovacia šípka 38"/>
          <p:cNvCxnSpPr>
            <a:endCxn id="2" idx="1"/>
          </p:cNvCxnSpPr>
          <p:nvPr/>
        </p:nvCxnSpPr>
        <p:spPr>
          <a:xfrm flipV="1">
            <a:off x="5503206" y="707422"/>
            <a:ext cx="5256530" cy="13911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ovná spojovacia šípka 40"/>
          <p:cNvCxnSpPr>
            <a:endCxn id="3" idx="1"/>
          </p:cNvCxnSpPr>
          <p:nvPr/>
        </p:nvCxnSpPr>
        <p:spPr>
          <a:xfrm flipV="1">
            <a:off x="7566287" y="718140"/>
            <a:ext cx="1594968" cy="4842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ovná spojovacia šípka 49"/>
          <p:cNvCxnSpPr>
            <a:endCxn id="9" idx="1"/>
          </p:cNvCxnSpPr>
          <p:nvPr/>
        </p:nvCxnSpPr>
        <p:spPr>
          <a:xfrm>
            <a:off x="7566287" y="5799909"/>
            <a:ext cx="3160466" cy="3437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ovná spojovacia šípka 51"/>
          <p:cNvCxnSpPr>
            <a:endCxn id="7" idx="1"/>
          </p:cNvCxnSpPr>
          <p:nvPr/>
        </p:nvCxnSpPr>
        <p:spPr>
          <a:xfrm>
            <a:off x="6670766" y="6131151"/>
            <a:ext cx="24904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4"/>
          <p:cNvSpPr/>
          <p:nvPr/>
        </p:nvSpPr>
        <p:spPr>
          <a:xfrm>
            <a:off x="-8635" y="1247434"/>
            <a:ext cx="1453699" cy="2942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cs-CZ" sz="900" dirty="0" smtClean="0">
                <a:latin typeface="+mj-lt"/>
                <a:ea typeface="Montserrat" charset="0"/>
                <a:cs typeface="Montserrat" charset="0"/>
              </a:rPr>
              <a:t>PŘETLAKOVÁ HALA, 2X TENIS</a:t>
            </a:r>
            <a:endParaRPr lang="en-US" sz="900" dirty="0"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55" name="Rectangle 4"/>
          <p:cNvSpPr/>
          <p:nvPr/>
        </p:nvSpPr>
        <p:spPr>
          <a:xfrm>
            <a:off x="0" y="3155923"/>
            <a:ext cx="1453699" cy="2942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cs-CZ" sz="900" dirty="0" smtClean="0">
                <a:latin typeface="+mj-lt"/>
                <a:ea typeface="Montserrat" charset="0"/>
                <a:cs typeface="Montserrat" charset="0"/>
              </a:rPr>
              <a:t>UMĚLÁ TRÁVA</a:t>
            </a:r>
            <a:endParaRPr lang="en-US" sz="900" dirty="0"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56" name="Rectangle 4"/>
          <p:cNvSpPr/>
          <p:nvPr/>
        </p:nvSpPr>
        <p:spPr>
          <a:xfrm>
            <a:off x="1660249" y="4939007"/>
            <a:ext cx="1482188" cy="2942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cs-CZ" sz="900" dirty="0" smtClean="0">
                <a:latin typeface="+mj-lt"/>
                <a:ea typeface="Montserrat" charset="0"/>
                <a:cs typeface="Montserrat" charset="0"/>
              </a:rPr>
              <a:t>DĚTSKÉ HŘIŠTĚ</a:t>
            </a:r>
            <a:endParaRPr lang="en-US" sz="900" dirty="0"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57" name="Rectangle 4"/>
          <p:cNvSpPr/>
          <p:nvPr/>
        </p:nvSpPr>
        <p:spPr>
          <a:xfrm>
            <a:off x="0" y="4939007"/>
            <a:ext cx="1482188" cy="2942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cs-CZ" sz="900" dirty="0" smtClean="0">
                <a:latin typeface="+mj-lt"/>
                <a:ea typeface="Montserrat" charset="0"/>
                <a:cs typeface="Montserrat" charset="0"/>
              </a:rPr>
              <a:t>OBČERSTVENÍ</a:t>
            </a:r>
            <a:endParaRPr lang="en-US" sz="900" dirty="0"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58" name="Rectangle 4"/>
          <p:cNvSpPr/>
          <p:nvPr/>
        </p:nvSpPr>
        <p:spPr>
          <a:xfrm>
            <a:off x="1664566" y="1247434"/>
            <a:ext cx="1445064" cy="2942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cs-CZ" sz="900" dirty="0" smtClean="0">
                <a:latin typeface="+mj-lt"/>
                <a:ea typeface="Montserrat" charset="0"/>
                <a:cs typeface="Montserrat" charset="0"/>
              </a:rPr>
              <a:t>TECHNICKÉ ZÁZEMÍ, SKLAD</a:t>
            </a:r>
            <a:endParaRPr lang="en-US" sz="900" dirty="0"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59" name="Rectangle 4"/>
          <p:cNvSpPr/>
          <p:nvPr/>
        </p:nvSpPr>
        <p:spPr>
          <a:xfrm>
            <a:off x="-21548" y="6574974"/>
            <a:ext cx="1496793" cy="2942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cs-CZ" sz="900" dirty="0" smtClean="0">
                <a:latin typeface="+mj-lt"/>
                <a:ea typeface="Montserrat" charset="0"/>
                <a:cs typeface="Montserrat" charset="0"/>
              </a:rPr>
              <a:t>TENIS</a:t>
            </a:r>
            <a:endParaRPr lang="en-US" sz="900" dirty="0"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60" name="Rectangle 4"/>
          <p:cNvSpPr/>
          <p:nvPr/>
        </p:nvSpPr>
        <p:spPr>
          <a:xfrm>
            <a:off x="9161255" y="6574974"/>
            <a:ext cx="1453696" cy="2942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cs-CZ" sz="900" dirty="0" smtClean="0">
                <a:latin typeface="+mj-lt"/>
                <a:ea typeface="Montserrat" charset="0"/>
                <a:cs typeface="Montserrat" charset="0"/>
              </a:rPr>
              <a:t>WORKOUT</a:t>
            </a:r>
            <a:endParaRPr lang="en-US" sz="900" dirty="0"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61" name="Rectangle 4"/>
          <p:cNvSpPr/>
          <p:nvPr/>
        </p:nvSpPr>
        <p:spPr>
          <a:xfrm>
            <a:off x="10726468" y="6574974"/>
            <a:ext cx="1453696" cy="2942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cs-CZ" sz="900" dirty="0" smtClean="0">
                <a:latin typeface="+mj-lt"/>
                <a:ea typeface="Montserrat" charset="0"/>
                <a:cs typeface="Montserrat" charset="0"/>
              </a:rPr>
              <a:t>CARDIO A FITNESS PRVKY</a:t>
            </a:r>
            <a:endParaRPr lang="en-US" sz="900" dirty="0"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62" name="Rectangle 4"/>
          <p:cNvSpPr/>
          <p:nvPr/>
        </p:nvSpPr>
        <p:spPr>
          <a:xfrm>
            <a:off x="10726468" y="4913994"/>
            <a:ext cx="1453696" cy="2942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cs-CZ" sz="900" dirty="0" smtClean="0">
                <a:latin typeface="+mj-lt"/>
                <a:ea typeface="Montserrat" charset="0"/>
                <a:cs typeface="Montserrat" charset="0"/>
              </a:rPr>
              <a:t>SKATEPARK</a:t>
            </a:r>
            <a:endParaRPr lang="en-US" sz="900" dirty="0"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63" name="Rectangle 4"/>
          <p:cNvSpPr/>
          <p:nvPr/>
        </p:nvSpPr>
        <p:spPr>
          <a:xfrm>
            <a:off x="10734879" y="3093533"/>
            <a:ext cx="1453411" cy="2942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cs-CZ" sz="900" dirty="0" smtClean="0">
                <a:latin typeface="+mj-lt"/>
                <a:ea typeface="Montserrat" charset="0"/>
                <a:cs typeface="Montserrat" charset="0"/>
              </a:rPr>
              <a:t>PARKOVIŠTĚ CCA 66 MÍST</a:t>
            </a:r>
            <a:endParaRPr lang="en-US" sz="900" dirty="0"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64" name="Rectangle 4"/>
          <p:cNvSpPr/>
          <p:nvPr/>
        </p:nvSpPr>
        <p:spPr>
          <a:xfrm>
            <a:off x="9161258" y="3093533"/>
            <a:ext cx="1453696" cy="2942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cs-CZ" sz="900" dirty="0" smtClean="0">
                <a:latin typeface="+mj-lt"/>
                <a:ea typeface="Montserrat" charset="0"/>
                <a:cs typeface="Montserrat" charset="0"/>
              </a:rPr>
              <a:t>TRAVNATÁ PLOCHA, INLINE DRÁHA</a:t>
            </a:r>
            <a:endParaRPr lang="en-US" sz="900" dirty="0"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65" name="Rectangle 4"/>
          <p:cNvSpPr/>
          <p:nvPr/>
        </p:nvSpPr>
        <p:spPr>
          <a:xfrm>
            <a:off x="9161258" y="1280379"/>
            <a:ext cx="1453696" cy="2942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cs-CZ" sz="900" dirty="0" smtClean="0">
                <a:latin typeface="+mj-lt"/>
                <a:ea typeface="Montserrat" charset="0"/>
                <a:cs typeface="Montserrat" charset="0"/>
              </a:rPr>
              <a:t>FOTBALOVÉ HŘIŠTĚ</a:t>
            </a:r>
            <a:endParaRPr lang="en-US" sz="900" dirty="0"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66" name="Rectangle 4"/>
          <p:cNvSpPr/>
          <p:nvPr/>
        </p:nvSpPr>
        <p:spPr>
          <a:xfrm>
            <a:off x="10759735" y="1280379"/>
            <a:ext cx="1432259" cy="2942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cs-CZ" sz="900" dirty="0" smtClean="0">
                <a:latin typeface="+mj-lt"/>
                <a:ea typeface="Montserrat" charset="0"/>
                <a:cs typeface="Montserrat" charset="0"/>
              </a:rPr>
              <a:t>ZÁZEMÍ – UBYTOVÁNÍ, WELLNESS, </a:t>
            </a:r>
            <a:endParaRPr lang="en-US" sz="900" dirty="0">
              <a:latin typeface="+mj-lt"/>
              <a:ea typeface="Montserrat" charset="0"/>
              <a:cs typeface="Montserrat" charset="0"/>
            </a:endParaRPr>
          </a:p>
        </p:txBody>
      </p:sp>
      <p:cxnSp>
        <p:nvCxnSpPr>
          <p:cNvPr id="68" name="Rovná spojovacia šípka 67"/>
          <p:cNvCxnSpPr>
            <a:endCxn id="14" idx="1"/>
          </p:cNvCxnSpPr>
          <p:nvPr/>
        </p:nvCxnSpPr>
        <p:spPr>
          <a:xfrm flipV="1">
            <a:off x="6909007" y="2569313"/>
            <a:ext cx="2252245" cy="2142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732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66900" y="1866772"/>
            <a:ext cx="5524501" cy="1354868"/>
          </a:xfrm>
          <a:prstGeom prst="rect">
            <a:avLst/>
          </a:prstGeom>
          <a:noFill/>
          <a:ln w="6350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89324" y="2406943"/>
            <a:ext cx="5082746" cy="103656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cs-CZ" sz="1300" b="1" dirty="0" smtClean="0">
                <a:solidFill>
                  <a:schemeClr val="tx1">
                    <a:alpha val="80000"/>
                  </a:schemeClr>
                </a:solidFill>
              </a:rPr>
              <a:t>REZERVACE? ÚSCHOVNA/ PŮJČOVNA?</a:t>
            </a:r>
          </a:p>
          <a:p>
            <a:pPr>
              <a:lnSpc>
                <a:spcPct val="120000"/>
              </a:lnSpc>
            </a:pPr>
            <a:r>
              <a:rPr lang="cs-CZ" sz="1300" b="1" dirty="0" smtClean="0">
                <a:solidFill>
                  <a:schemeClr val="tx1">
                    <a:alpha val="80000"/>
                  </a:schemeClr>
                </a:solidFill>
              </a:rPr>
              <a:t>CO DALŠÍHO BY SE NA HŘIŠTI MOHLO KONAT I PRO NESPORTOVCE?</a:t>
            </a:r>
          </a:p>
          <a:p>
            <a:pPr>
              <a:lnSpc>
                <a:spcPct val="120000"/>
              </a:lnSpc>
            </a:pPr>
            <a:endParaRPr lang="en-US" sz="1300" b="1" dirty="0" smtClean="0">
              <a:solidFill>
                <a:schemeClr val="tx1">
                  <a:alpha val="80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lang="en-US" sz="1300" b="1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5" name="Right Triangle 14"/>
          <p:cNvSpPr/>
          <p:nvPr/>
        </p:nvSpPr>
        <p:spPr>
          <a:xfrm rot="5400000" flipV="1">
            <a:off x="1713220" y="3067960"/>
            <a:ext cx="153680" cy="153680"/>
          </a:xfrm>
          <a:prstGeom prst="rtTriangle">
            <a:avLst/>
          </a:prstGeom>
          <a:noFill/>
          <a:ln w="6350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bdĺžnik 19"/>
          <p:cNvSpPr/>
          <p:nvPr/>
        </p:nvSpPr>
        <p:spPr>
          <a:xfrm>
            <a:off x="10267241" y="6329381"/>
            <a:ext cx="1042850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dirty="0" smtClean="0">
                <a:solidFill>
                  <a:schemeClr val="accent1"/>
                </a:solidFill>
                <a:ea typeface="Calibri"/>
                <a:cs typeface="Calibri"/>
                <a:sym typeface="Calibri"/>
              </a:rPr>
              <a:t>zbystři.cz</a:t>
            </a:r>
            <a:endParaRPr lang="cs-CZ" dirty="0">
              <a:solidFill>
                <a:schemeClr val="accent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66900" y="996124"/>
            <a:ext cx="4229100" cy="648779"/>
          </a:xfrm>
        </p:spPr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SLUŽBY.</a:t>
            </a:r>
            <a:endParaRPr lang="cs-CZ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337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objekt pre obrázok 9"/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15" r="10715"/>
          <a:stretch>
            <a:fillRect/>
          </a:stretch>
        </p:blipFill>
        <p:spPr/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600" dirty="0" smtClean="0"/>
              <a:t>PROSTOR </a:t>
            </a:r>
            <a:br>
              <a:rPr lang="cs-CZ" sz="4600" dirty="0" smtClean="0"/>
            </a:br>
            <a:r>
              <a:rPr lang="cs-CZ" sz="4600" dirty="0" smtClean="0"/>
              <a:t>PRO DOTAZY</a:t>
            </a:r>
            <a:r>
              <a:rPr lang="cs-CZ" sz="4600" dirty="0" smtClean="0">
                <a:solidFill>
                  <a:schemeClr val="accent1"/>
                </a:solidFill>
              </a:rPr>
              <a:t>.</a:t>
            </a:r>
            <a:endParaRPr lang="en-US" sz="4600" dirty="0">
              <a:solidFill>
                <a:srgbClr val="2E31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70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jekt pre obrázok 7"/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" r="2546"/>
          <a:stretch>
            <a:fillRect/>
          </a:stretch>
        </p:blipFill>
        <p:spPr/>
      </p:pic>
      <p:sp>
        <p:nvSpPr>
          <p:cNvPr id="12" name="Rectangle 11"/>
          <p:cNvSpPr/>
          <p:nvPr/>
        </p:nvSpPr>
        <p:spPr>
          <a:xfrm>
            <a:off x="985480" y="0"/>
            <a:ext cx="11206520" cy="6858000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985480" y="0"/>
            <a:ext cx="0" cy="6858000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468887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16593" y="3262747"/>
            <a:ext cx="0" cy="344978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1866899" y="1188625"/>
            <a:ext cx="2213322" cy="2942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cs-CZ" sz="900" dirty="0">
                <a:latin typeface="Montserrat" charset="0"/>
                <a:ea typeface="Montserrat" charset="0"/>
                <a:cs typeface="Montserrat" charset="0"/>
              </a:rPr>
              <a:t>3</a:t>
            </a:r>
            <a:r>
              <a:rPr lang="cs-CZ" sz="900" dirty="0" smtClean="0">
                <a:latin typeface="Montserrat" charset="0"/>
                <a:ea typeface="Montserrat" charset="0"/>
                <a:cs typeface="Montserrat" charset="0"/>
              </a:rPr>
              <a:t>. </a:t>
            </a:r>
            <a:r>
              <a:rPr lang="cs-CZ" sz="900" dirty="0">
                <a:latin typeface="Montserrat" charset="0"/>
                <a:ea typeface="Montserrat" charset="0"/>
                <a:cs typeface="Montserrat" charset="0"/>
              </a:rPr>
              <a:t>5</a:t>
            </a:r>
            <a:r>
              <a:rPr lang="cs-CZ" sz="900" dirty="0" smtClean="0">
                <a:latin typeface="Montserrat" charset="0"/>
                <a:ea typeface="Montserrat" charset="0"/>
                <a:cs typeface="Montserrat" charset="0"/>
              </a:rPr>
              <a:t>. 2022</a:t>
            </a:r>
            <a:endParaRPr lang="en-US" sz="90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11" name="Right Triangle 10"/>
          <p:cNvSpPr/>
          <p:nvPr/>
        </p:nvSpPr>
        <p:spPr>
          <a:xfrm flipV="1">
            <a:off x="3926541" y="1482859"/>
            <a:ext cx="153680" cy="15368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5218" y="4788936"/>
            <a:ext cx="1213185" cy="1731724"/>
          </a:xfrm>
          <a:prstGeom prst="rect">
            <a:avLst/>
          </a:prstGeom>
        </p:spPr>
      </p:pic>
      <p:sp>
        <p:nvSpPr>
          <p:cNvPr id="14" name="TextBox 8"/>
          <p:cNvSpPr txBox="1"/>
          <p:nvPr/>
        </p:nvSpPr>
        <p:spPr>
          <a:xfrm>
            <a:off x="1866899" y="2621952"/>
            <a:ext cx="936491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cs-CZ" sz="3600" dirty="0" smtClean="0">
                <a:latin typeface="+mj-lt"/>
              </a:rPr>
              <a:t>DĚKUJEME ZA POZORNOST</a:t>
            </a:r>
            <a:endParaRPr lang="en-US" sz="3600" dirty="0">
              <a:solidFill>
                <a:schemeClr val="accent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865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CO DNES</a:t>
            </a:r>
            <a:r>
              <a:rPr lang="cs-CZ" dirty="0" smtClean="0">
                <a:solidFill>
                  <a:schemeClr val="accent1"/>
                </a:solidFill>
              </a:rPr>
              <a:t>?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66900" y="1188625"/>
            <a:ext cx="907037" cy="2942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cs-CZ" sz="900" dirty="0" smtClean="0">
                <a:latin typeface="Montserrat" charset="0"/>
                <a:ea typeface="Montserrat" charset="0"/>
                <a:cs typeface="Montserrat" charset="0"/>
              </a:rPr>
              <a:t>PROGRAM</a:t>
            </a:r>
            <a:endParaRPr lang="en-US" sz="900" dirty="0">
              <a:latin typeface="Montserrat" charset="0"/>
              <a:ea typeface="Montserrat" charset="0"/>
              <a:cs typeface="Montserrat" charset="0"/>
            </a:endParaRPr>
          </a:p>
        </p:txBody>
      </p:sp>
      <p:sp>
        <p:nvSpPr>
          <p:cNvPr id="7" name="Right Triangle 6"/>
          <p:cNvSpPr/>
          <p:nvPr/>
        </p:nvSpPr>
        <p:spPr>
          <a:xfrm flipV="1">
            <a:off x="2620256" y="1482859"/>
            <a:ext cx="153680" cy="153680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096000" y="1930762"/>
            <a:ext cx="2023534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cs-CZ" sz="1400" b="1" dirty="0" smtClean="0">
                <a:latin typeface="+mj-lt"/>
              </a:rPr>
              <a:t>AKTUÁLNÍ STAV</a:t>
            </a:r>
            <a:endParaRPr lang="en-US" sz="1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96000" y="3614231"/>
            <a:ext cx="202353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cs-CZ" sz="1400" b="1" dirty="0" smtClean="0">
                <a:solidFill>
                  <a:schemeClr val="accent1"/>
                </a:solidFill>
                <a:latin typeface="+mj-lt"/>
              </a:rPr>
              <a:t>PŘEDSTAVENÍ </a:t>
            </a:r>
            <a:br>
              <a:rPr lang="cs-CZ" sz="1400" b="1" dirty="0" smtClean="0">
                <a:solidFill>
                  <a:schemeClr val="accent1"/>
                </a:solidFill>
                <a:latin typeface="+mj-lt"/>
              </a:rPr>
            </a:br>
            <a:r>
              <a:rPr lang="cs-CZ" sz="1400" b="1" dirty="0" smtClean="0">
                <a:solidFill>
                  <a:schemeClr val="accent1"/>
                </a:solidFill>
                <a:latin typeface="+mj-lt"/>
              </a:rPr>
              <a:t>VARIANTY</a:t>
            </a:r>
            <a:endParaRPr lang="en-US" sz="1400" b="1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0" y="5297699"/>
            <a:ext cx="2023534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cs-CZ" sz="1400" b="1" dirty="0" smtClean="0">
                <a:latin typeface="+mj-lt"/>
              </a:rPr>
              <a:t>CO JEŠTĚ DOPLNIT?</a:t>
            </a:r>
            <a:endParaRPr lang="en-US" sz="1400" b="1" dirty="0">
              <a:solidFill>
                <a:schemeClr val="accent1"/>
              </a:solidFill>
              <a:latin typeface="+mj-lt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8119534" y="1181100"/>
            <a:ext cx="0" cy="1274233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119534" y="2796309"/>
            <a:ext cx="0" cy="1274233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8119534" y="4411519"/>
            <a:ext cx="0" cy="1274233"/>
          </a:xfrm>
          <a:prstGeom prst="line">
            <a:avLst/>
          </a:prstGeom>
          <a:ln>
            <a:solidFill>
              <a:schemeClr val="tx1">
                <a:alpha val="2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379422" y="1322695"/>
            <a:ext cx="324107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charset="0"/>
              <a:buChar char="•"/>
            </a:pPr>
            <a:r>
              <a:rPr lang="cs-CZ" sz="1200" dirty="0" smtClean="0">
                <a:solidFill>
                  <a:schemeClr val="tx1">
                    <a:alpha val="80000"/>
                  </a:schemeClr>
                </a:solidFill>
              </a:rPr>
              <a:t>STÁDIUM PŘÍPRAVY</a:t>
            </a:r>
          </a:p>
          <a:p>
            <a:pPr marL="171450" indent="-171450">
              <a:lnSpc>
                <a:spcPct val="150000"/>
              </a:lnSpc>
              <a:buFont typeface="Arial" charset="0"/>
              <a:buChar char="•"/>
            </a:pPr>
            <a:r>
              <a:rPr lang="cs-CZ" sz="1200" dirty="0" smtClean="0">
                <a:solidFill>
                  <a:schemeClr val="tx1">
                    <a:alpha val="80000"/>
                  </a:schemeClr>
                </a:solidFill>
              </a:rPr>
              <a:t>PŘILEHLÉ OKOLÍ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379422" y="2935663"/>
            <a:ext cx="3241078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charset="0"/>
              <a:buChar char="•"/>
            </a:pPr>
            <a:r>
              <a:rPr lang="cs-CZ" sz="1200" dirty="0" smtClean="0">
                <a:solidFill>
                  <a:schemeClr val="tx1">
                    <a:alpha val="80000"/>
                  </a:schemeClr>
                </a:solidFill>
              </a:rPr>
              <a:t>MYŠLENKA REVITALIZACE</a:t>
            </a:r>
          </a:p>
          <a:p>
            <a:pPr marL="171450" indent="-171450">
              <a:lnSpc>
                <a:spcPct val="150000"/>
              </a:lnSpc>
              <a:buFont typeface="Arial" charset="0"/>
              <a:buChar char="•"/>
            </a:pPr>
            <a:r>
              <a:rPr lang="cs-CZ" sz="1200" dirty="0" smtClean="0">
                <a:solidFill>
                  <a:schemeClr val="tx1">
                    <a:alpha val="80000"/>
                  </a:schemeClr>
                </a:solidFill>
              </a:rPr>
              <a:t>PROVEDENÍ REALIZACE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379422" y="4548631"/>
            <a:ext cx="3241078" cy="61773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charset="0"/>
              <a:buChar char="•"/>
            </a:pPr>
            <a:r>
              <a:rPr lang="cs-CZ" sz="1200" dirty="0" smtClean="0">
                <a:solidFill>
                  <a:schemeClr val="tx1">
                    <a:alpha val="80000"/>
                  </a:schemeClr>
                </a:solidFill>
              </a:rPr>
              <a:t>PROSTOR PRO DOPLNĚNÍ</a:t>
            </a:r>
          </a:p>
          <a:p>
            <a:pPr marL="171450" indent="-171450">
              <a:lnSpc>
                <a:spcPct val="150000"/>
              </a:lnSpc>
              <a:buFont typeface="Arial" charset="0"/>
              <a:buChar char="•"/>
            </a:pPr>
            <a:r>
              <a:rPr lang="cs-CZ" sz="1200" dirty="0" smtClean="0">
                <a:solidFill>
                  <a:schemeClr val="tx1">
                    <a:alpha val="80000"/>
                  </a:schemeClr>
                </a:solidFill>
              </a:rPr>
              <a:t>NÁPADY</a:t>
            </a:r>
            <a:endParaRPr lang="en-US" sz="12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31" name="Shape 3759"/>
          <p:cNvSpPr/>
          <p:nvPr/>
        </p:nvSpPr>
        <p:spPr>
          <a:xfrm>
            <a:off x="6881828" y="2950185"/>
            <a:ext cx="451877" cy="45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618" y="10309"/>
                </a:moveTo>
                <a:cubicBezTo>
                  <a:pt x="20618" y="10851"/>
                  <a:pt x="20179" y="11291"/>
                  <a:pt x="19636" y="11291"/>
                </a:cubicBezTo>
                <a:lnTo>
                  <a:pt x="19636" y="7364"/>
                </a:lnTo>
                <a:cubicBezTo>
                  <a:pt x="20179" y="7364"/>
                  <a:pt x="20618" y="7804"/>
                  <a:pt x="20618" y="8345"/>
                </a:cubicBezTo>
                <a:cubicBezTo>
                  <a:pt x="20618" y="8345"/>
                  <a:pt x="20618" y="10309"/>
                  <a:pt x="20618" y="10309"/>
                </a:cubicBezTo>
                <a:close/>
                <a:moveTo>
                  <a:pt x="18655" y="17182"/>
                </a:moveTo>
                <a:cubicBezTo>
                  <a:pt x="18655" y="17453"/>
                  <a:pt x="18434" y="17673"/>
                  <a:pt x="18164" y="17673"/>
                </a:cubicBezTo>
                <a:cubicBezTo>
                  <a:pt x="17893" y="17673"/>
                  <a:pt x="17673" y="17453"/>
                  <a:pt x="17673" y="17182"/>
                </a:cubicBezTo>
                <a:lnTo>
                  <a:pt x="17673" y="1473"/>
                </a:lnTo>
                <a:cubicBezTo>
                  <a:pt x="17673" y="1202"/>
                  <a:pt x="17893" y="982"/>
                  <a:pt x="18164" y="982"/>
                </a:cubicBezTo>
                <a:cubicBezTo>
                  <a:pt x="18434" y="982"/>
                  <a:pt x="18655" y="1202"/>
                  <a:pt x="18655" y="1473"/>
                </a:cubicBezTo>
                <a:cubicBezTo>
                  <a:pt x="18655" y="1473"/>
                  <a:pt x="18655" y="17182"/>
                  <a:pt x="18655" y="17182"/>
                </a:cubicBezTo>
                <a:close/>
                <a:moveTo>
                  <a:pt x="16691" y="15788"/>
                </a:moveTo>
                <a:lnTo>
                  <a:pt x="2945" y="11745"/>
                </a:lnTo>
                <a:lnTo>
                  <a:pt x="2945" y="6910"/>
                </a:lnTo>
                <a:lnTo>
                  <a:pt x="16691" y="2867"/>
                </a:lnTo>
                <a:cubicBezTo>
                  <a:pt x="16691" y="2867"/>
                  <a:pt x="16691" y="15788"/>
                  <a:pt x="16691" y="15788"/>
                </a:cubicBezTo>
                <a:close/>
                <a:moveTo>
                  <a:pt x="8251" y="18655"/>
                </a:moveTo>
                <a:lnTo>
                  <a:pt x="5357" y="18655"/>
                </a:lnTo>
                <a:lnTo>
                  <a:pt x="4126" y="13116"/>
                </a:lnTo>
                <a:lnTo>
                  <a:pt x="7167" y="14010"/>
                </a:lnTo>
                <a:cubicBezTo>
                  <a:pt x="7167" y="14010"/>
                  <a:pt x="8251" y="18655"/>
                  <a:pt x="8251" y="18655"/>
                </a:cubicBezTo>
                <a:close/>
                <a:moveTo>
                  <a:pt x="8709" y="20618"/>
                </a:moveTo>
                <a:lnTo>
                  <a:pt x="5794" y="20618"/>
                </a:lnTo>
                <a:lnTo>
                  <a:pt x="5576" y="19636"/>
                </a:lnTo>
                <a:lnTo>
                  <a:pt x="8479" y="19636"/>
                </a:lnTo>
                <a:cubicBezTo>
                  <a:pt x="8479" y="19636"/>
                  <a:pt x="8709" y="20618"/>
                  <a:pt x="8709" y="20618"/>
                </a:cubicBezTo>
                <a:close/>
                <a:moveTo>
                  <a:pt x="1964" y="11782"/>
                </a:moveTo>
                <a:lnTo>
                  <a:pt x="982" y="11782"/>
                </a:lnTo>
                <a:lnTo>
                  <a:pt x="982" y="6873"/>
                </a:lnTo>
                <a:lnTo>
                  <a:pt x="1964" y="6873"/>
                </a:lnTo>
                <a:cubicBezTo>
                  <a:pt x="1964" y="6873"/>
                  <a:pt x="1964" y="11782"/>
                  <a:pt x="1964" y="11782"/>
                </a:cubicBezTo>
                <a:close/>
                <a:moveTo>
                  <a:pt x="19636" y="6382"/>
                </a:moveTo>
                <a:lnTo>
                  <a:pt x="19636" y="1473"/>
                </a:lnTo>
                <a:cubicBezTo>
                  <a:pt x="19636" y="660"/>
                  <a:pt x="18977" y="0"/>
                  <a:pt x="18164" y="0"/>
                </a:cubicBezTo>
                <a:cubicBezTo>
                  <a:pt x="17350" y="0"/>
                  <a:pt x="16691" y="660"/>
                  <a:pt x="16691" y="1473"/>
                </a:cubicBezTo>
                <a:lnTo>
                  <a:pt x="16691" y="1844"/>
                </a:lnTo>
                <a:lnTo>
                  <a:pt x="2459" y="6030"/>
                </a:lnTo>
                <a:cubicBezTo>
                  <a:pt x="2313" y="5944"/>
                  <a:pt x="2145" y="5891"/>
                  <a:pt x="1964" y="5891"/>
                </a:cubicBezTo>
                <a:lnTo>
                  <a:pt x="982" y="5891"/>
                </a:lnTo>
                <a:cubicBezTo>
                  <a:pt x="440" y="5891"/>
                  <a:pt x="0" y="6331"/>
                  <a:pt x="0" y="6873"/>
                </a:cubicBezTo>
                <a:lnTo>
                  <a:pt x="0" y="11782"/>
                </a:lnTo>
                <a:cubicBezTo>
                  <a:pt x="0" y="12324"/>
                  <a:pt x="440" y="12764"/>
                  <a:pt x="982" y="12764"/>
                </a:cubicBezTo>
                <a:lnTo>
                  <a:pt x="1964" y="12764"/>
                </a:lnTo>
                <a:cubicBezTo>
                  <a:pt x="2145" y="12764"/>
                  <a:pt x="2313" y="12711"/>
                  <a:pt x="2458" y="12626"/>
                </a:cubicBezTo>
                <a:lnTo>
                  <a:pt x="3050" y="12799"/>
                </a:lnTo>
                <a:lnTo>
                  <a:pt x="4921" y="21216"/>
                </a:lnTo>
                <a:lnTo>
                  <a:pt x="4930" y="21214"/>
                </a:lnTo>
                <a:cubicBezTo>
                  <a:pt x="4980" y="21433"/>
                  <a:pt x="5166" y="21600"/>
                  <a:pt x="5400" y="21600"/>
                </a:cubicBezTo>
                <a:lnTo>
                  <a:pt x="9327" y="21600"/>
                </a:lnTo>
                <a:cubicBezTo>
                  <a:pt x="9598" y="21600"/>
                  <a:pt x="9818" y="21380"/>
                  <a:pt x="9818" y="21109"/>
                </a:cubicBezTo>
                <a:cubicBezTo>
                  <a:pt x="9818" y="21073"/>
                  <a:pt x="9805" y="21039"/>
                  <a:pt x="9797" y="21005"/>
                </a:cubicBezTo>
                <a:lnTo>
                  <a:pt x="9806" y="21003"/>
                </a:lnTo>
                <a:lnTo>
                  <a:pt x="8249" y="14329"/>
                </a:lnTo>
                <a:lnTo>
                  <a:pt x="16691" y="16812"/>
                </a:lnTo>
                <a:lnTo>
                  <a:pt x="16691" y="17182"/>
                </a:lnTo>
                <a:cubicBezTo>
                  <a:pt x="16691" y="17996"/>
                  <a:pt x="17350" y="18655"/>
                  <a:pt x="18164" y="18655"/>
                </a:cubicBezTo>
                <a:cubicBezTo>
                  <a:pt x="18977" y="18655"/>
                  <a:pt x="19636" y="17996"/>
                  <a:pt x="19636" y="17182"/>
                </a:cubicBezTo>
                <a:lnTo>
                  <a:pt x="19636" y="12273"/>
                </a:lnTo>
                <a:cubicBezTo>
                  <a:pt x="20721" y="12273"/>
                  <a:pt x="21600" y="11394"/>
                  <a:pt x="21600" y="10309"/>
                </a:cubicBezTo>
                <a:lnTo>
                  <a:pt x="21600" y="8345"/>
                </a:lnTo>
                <a:cubicBezTo>
                  <a:pt x="21600" y="7261"/>
                  <a:pt x="20721" y="6382"/>
                  <a:pt x="19636" y="6382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19" name="Obdĺžnik 18"/>
          <p:cNvSpPr/>
          <p:nvPr/>
        </p:nvSpPr>
        <p:spPr>
          <a:xfrm>
            <a:off x="10267241" y="6329381"/>
            <a:ext cx="1042850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dirty="0" smtClean="0">
                <a:solidFill>
                  <a:schemeClr val="accent1"/>
                </a:solidFill>
                <a:ea typeface="Calibri"/>
                <a:cs typeface="Calibri"/>
                <a:sym typeface="Calibri"/>
              </a:rPr>
              <a:t>zbystři.cz</a:t>
            </a:r>
            <a:endParaRPr lang="cs-CZ" dirty="0">
              <a:solidFill>
                <a:schemeClr val="accent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18" name="Shape 3660"/>
          <p:cNvSpPr/>
          <p:nvPr/>
        </p:nvSpPr>
        <p:spPr>
          <a:xfrm>
            <a:off x="6881826" y="4633653"/>
            <a:ext cx="451877" cy="45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281" y="19846"/>
                </a:moveTo>
                <a:lnTo>
                  <a:pt x="9413" y="12882"/>
                </a:lnTo>
                <a:lnTo>
                  <a:pt x="19655" y="2641"/>
                </a:lnTo>
                <a:cubicBezTo>
                  <a:pt x="19655" y="2641"/>
                  <a:pt x="12281" y="19846"/>
                  <a:pt x="12281" y="19846"/>
                </a:cubicBezTo>
                <a:close/>
                <a:moveTo>
                  <a:pt x="1755" y="9320"/>
                </a:moveTo>
                <a:lnTo>
                  <a:pt x="18960" y="1945"/>
                </a:lnTo>
                <a:lnTo>
                  <a:pt x="8719" y="12187"/>
                </a:lnTo>
                <a:cubicBezTo>
                  <a:pt x="8719" y="12187"/>
                  <a:pt x="1755" y="9320"/>
                  <a:pt x="1755" y="9320"/>
                </a:cubicBezTo>
                <a:close/>
                <a:moveTo>
                  <a:pt x="21600" y="491"/>
                </a:moveTo>
                <a:cubicBezTo>
                  <a:pt x="21600" y="221"/>
                  <a:pt x="21380" y="0"/>
                  <a:pt x="21109" y="0"/>
                </a:cubicBezTo>
                <a:cubicBezTo>
                  <a:pt x="21034" y="0"/>
                  <a:pt x="20964" y="20"/>
                  <a:pt x="20900" y="52"/>
                </a:cubicBezTo>
                <a:lnTo>
                  <a:pt x="20898" y="48"/>
                </a:lnTo>
                <a:lnTo>
                  <a:pt x="302" y="8875"/>
                </a:lnTo>
                <a:cubicBezTo>
                  <a:pt x="301" y="8876"/>
                  <a:pt x="299" y="8876"/>
                  <a:pt x="297" y="8877"/>
                </a:cubicBezTo>
                <a:lnTo>
                  <a:pt x="280" y="8884"/>
                </a:lnTo>
                <a:lnTo>
                  <a:pt x="281" y="8887"/>
                </a:lnTo>
                <a:cubicBezTo>
                  <a:pt x="116" y="8967"/>
                  <a:pt x="0" y="9133"/>
                  <a:pt x="0" y="9327"/>
                </a:cubicBezTo>
                <a:cubicBezTo>
                  <a:pt x="0" y="9551"/>
                  <a:pt x="151" y="9732"/>
                  <a:pt x="355" y="9791"/>
                </a:cubicBezTo>
                <a:lnTo>
                  <a:pt x="353" y="9799"/>
                </a:lnTo>
                <a:lnTo>
                  <a:pt x="8462" y="13138"/>
                </a:lnTo>
                <a:lnTo>
                  <a:pt x="11801" y="21248"/>
                </a:lnTo>
                <a:lnTo>
                  <a:pt x="11809" y="21245"/>
                </a:lnTo>
                <a:cubicBezTo>
                  <a:pt x="11869" y="21449"/>
                  <a:pt x="12050" y="21600"/>
                  <a:pt x="12273" y="21600"/>
                </a:cubicBezTo>
                <a:cubicBezTo>
                  <a:pt x="12468" y="21600"/>
                  <a:pt x="12634" y="21484"/>
                  <a:pt x="12713" y="21319"/>
                </a:cubicBezTo>
                <a:lnTo>
                  <a:pt x="12716" y="21320"/>
                </a:lnTo>
                <a:lnTo>
                  <a:pt x="12723" y="21303"/>
                </a:lnTo>
                <a:cubicBezTo>
                  <a:pt x="12724" y="21301"/>
                  <a:pt x="12725" y="21300"/>
                  <a:pt x="12725" y="21298"/>
                </a:cubicBezTo>
                <a:lnTo>
                  <a:pt x="21553" y="702"/>
                </a:lnTo>
                <a:lnTo>
                  <a:pt x="21547" y="700"/>
                </a:lnTo>
                <a:cubicBezTo>
                  <a:pt x="21578" y="637"/>
                  <a:pt x="21600" y="567"/>
                  <a:pt x="21600" y="491"/>
                </a:cubicBezTo>
                <a:moveTo>
                  <a:pt x="7855" y="16200"/>
                </a:moveTo>
                <a:cubicBezTo>
                  <a:pt x="7719" y="16200"/>
                  <a:pt x="7596" y="16256"/>
                  <a:pt x="7507" y="16344"/>
                </a:cubicBezTo>
                <a:lnTo>
                  <a:pt x="6035" y="17817"/>
                </a:lnTo>
                <a:cubicBezTo>
                  <a:pt x="5946" y="17906"/>
                  <a:pt x="5891" y="18028"/>
                  <a:pt x="5891" y="18164"/>
                </a:cubicBezTo>
                <a:cubicBezTo>
                  <a:pt x="5891" y="18435"/>
                  <a:pt x="6111" y="18655"/>
                  <a:pt x="6382" y="18655"/>
                </a:cubicBezTo>
                <a:cubicBezTo>
                  <a:pt x="6517" y="18655"/>
                  <a:pt x="6640" y="18600"/>
                  <a:pt x="6729" y="18511"/>
                </a:cubicBezTo>
                <a:lnTo>
                  <a:pt x="8202" y="17038"/>
                </a:lnTo>
                <a:cubicBezTo>
                  <a:pt x="8291" y="16950"/>
                  <a:pt x="8345" y="16827"/>
                  <a:pt x="8345" y="16691"/>
                </a:cubicBezTo>
                <a:cubicBezTo>
                  <a:pt x="8345" y="16421"/>
                  <a:pt x="8126" y="16200"/>
                  <a:pt x="7855" y="16200"/>
                </a:cubicBezTo>
                <a:moveTo>
                  <a:pt x="7855" y="14237"/>
                </a:moveTo>
                <a:cubicBezTo>
                  <a:pt x="7855" y="13966"/>
                  <a:pt x="7635" y="13745"/>
                  <a:pt x="7364" y="13745"/>
                </a:cubicBezTo>
                <a:cubicBezTo>
                  <a:pt x="7228" y="13745"/>
                  <a:pt x="7105" y="13801"/>
                  <a:pt x="7017" y="13889"/>
                </a:cubicBezTo>
                <a:lnTo>
                  <a:pt x="2107" y="18798"/>
                </a:lnTo>
                <a:cubicBezTo>
                  <a:pt x="2019" y="18888"/>
                  <a:pt x="1964" y="19010"/>
                  <a:pt x="1964" y="19145"/>
                </a:cubicBezTo>
                <a:cubicBezTo>
                  <a:pt x="1964" y="19417"/>
                  <a:pt x="2184" y="19636"/>
                  <a:pt x="2455" y="19636"/>
                </a:cubicBezTo>
                <a:cubicBezTo>
                  <a:pt x="2590" y="19636"/>
                  <a:pt x="2713" y="19582"/>
                  <a:pt x="2802" y="19493"/>
                </a:cubicBezTo>
                <a:lnTo>
                  <a:pt x="7711" y="14583"/>
                </a:lnTo>
                <a:cubicBezTo>
                  <a:pt x="7800" y="14495"/>
                  <a:pt x="7855" y="14373"/>
                  <a:pt x="7855" y="14237"/>
                </a:cubicBezTo>
                <a:moveTo>
                  <a:pt x="4765" y="14583"/>
                </a:moveTo>
                <a:lnTo>
                  <a:pt x="5256" y="14093"/>
                </a:lnTo>
                <a:cubicBezTo>
                  <a:pt x="5345" y="14004"/>
                  <a:pt x="5400" y="13882"/>
                  <a:pt x="5400" y="13745"/>
                </a:cubicBezTo>
                <a:cubicBezTo>
                  <a:pt x="5400" y="13475"/>
                  <a:pt x="5180" y="13255"/>
                  <a:pt x="4909" y="13255"/>
                </a:cubicBezTo>
                <a:cubicBezTo>
                  <a:pt x="4774" y="13255"/>
                  <a:pt x="4651" y="13310"/>
                  <a:pt x="4562" y="13398"/>
                </a:cubicBezTo>
                <a:lnTo>
                  <a:pt x="4071" y="13889"/>
                </a:lnTo>
                <a:cubicBezTo>
                  <a:pt x="3982" y="13978"/>
                  <a:pt x="3927" y="14101"/>
                  <a:pt x="3927" y="14237"/>
                </a:cubicBezTo>
                <a:cubicBezTo>
                  <a:pt x="3927" y="14508"/>
                  <a:pt x="4147" y="14727"/>
                  <a:pt x="4418" y="14727"/>
                </a:cubicBezTo>
                <a:cubicBezTo>
                  <a:pt x="4554" y="14727"/>
                  <a:pt x="4676" y="14673"/>
                  <a:pt x="4765" y="14583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  <p:sp>
        <p:nvSpPr>
          <p:cNvPr id="22" name="Shape 3620"/>
          <p:cNvSpPr/>
          <p:nvPr/>
        </p:nvSpPr>
        <p:spPr>
          <a:xfrm>
            <a:off x="6881828" y="1266716"/>
            <a:ext cx="451877" cy="45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073" y="17379"/>
                </a:moveTo>
                <a:lnTo>
                  <a:pt x="15643" y="14949"/>
                </a:lnTo>
                <a:cubicBezTo>
                  <a:pt x="16600" y="13832"/>
                  <a:pt x="17182" y="12386"/>
                  <a:pt x="17182" y="10800"/>
                </a:cubicBezTo>
                <a:cubicBezTo>
                  <a:pt x="17182" y="9214"/>
                  <a:pt x="16600" y="7767"/>
                  <a:pt x="15643" y="6651"/>
                </a:cubicBezTo>
                <a:lnTo>
                  <a:pt x="18073" y="4221"/>
                </a:lnTo>
                <a:cubicBezTo>
                  <a:pt x="19649" y="5963"/>
                  <a:pt x="20618" y="8266"/>
                  <a:pt x="20618" y="10800"/>
                </a:cubicBezTo>
                <a:cubicBezTo>
                  <a:pt x="20618" y="13335"/>
                  <a:pt x="19649" y="15637"/>
                  <a:pt x="18073" y="17379"/>
                </a:cubicBezTo>
                <a:moveTo>
                  <a:pt x="10800" y="20619"/>
                </a:moveTo>
                <a:cubicBezTo>
                  <a:pt x="8265" y="20619"/>
                  <a:pt x="5963" y="19650"/>
                  <a:pt x="4221" y="18073"/>
                </a:cubicBezTo>
                <a:lnTo>
                  <a:pt x="6651" y="15643"/>
                </a:lnTo>
                <a:cubicBezTo>
                  <a:pt x="7767" y="16600"/>
                  <a:pt x="9214" y="17182"/>
                  <a:pt x="10800" y="17182"/>
                </a:cubicBezTo>
                <a:cubicBezTo>
                  <a:pt x="12386" y="17182"/>
                  <a:pt x="13833" y="16600"/>
                  <a:pt x="14949" y="15643"/>
                </a:cubicBezTo>
                <a:lnTo>
                  <a:pt x="17379" y="18073"/>
                </a:lnTo>
                <a:cubicBezTo>
                  <a:pt x="15637" y="19650"/>
                  <a:pt x="13334" y="20619"/>
                  <a:pt x="10800" y="20619"/>
                </a:cubicBezTo>
                <a:moveTo>
                  <a:pt x="982" y="10800"/>
                </a:moveTo>
                <a:cubicBezTo>
                  <a:pt x="982" y="8266"/>
                  <a:pt x="1950" y="5963"/>
                  <a:pt x="3527" y="4221"/>
                </a:cubicBezTo>
                <a:lnTo>
                  <a:pt x="5957" y="6651"/>
                </a:lnTo>
                <a:cubicBezTo>
                  <a:pt x="4999" y="7767"/>
                  <a:pt x="4418" y="9214"/>
                  <a:pt x="4418" y="10800"/>
                </a:cubicBezTo>
                <a:cubicBezTo>
                  <a:pt x="4418" y="12386"/>
                  <a:pt x="4999" y="13832"/>
                  <a:pt x="5957" y="14949"/>
                </a:cubicBezTo>
                <a:lnTo>
                  <a:pt x="3527" y="17379"/>
                </a:lnTo>
                <a:cubicBezTo>
                  <a:pt x="1950" y="15637"/>
                  <a:pt x="982" y="13335"/>
                  <a:pt x="982" y="10800"/>
                </a:cubicBezTo>
                <a:moveTo>
                  <a:pt x="16200" y="10800"/>
                </a:moveTo>
                <a:cubicBezTo>
                  <a:pt x="16200" y="13782"/>
                  <a:pt x="13782" y="16200"/>
                  <a:pt x="10800" y="16200"/>
                </a:cubicBezTo>
                <a:cubicBezTo>
                  <a:pt x="7817" y="16200"/>
                  <a:pt x="5400" y="13782"/>
                  <a:pt x="5400" y="10800"/>
                </a:cubicBezTo>
                <a:cubicBezTo>
                  <a:pt x="5400" y="7817"/>
                  <a:pt x="7817" y="5400"/>
                  <a:pt x="10800" y="5400"/>
                </a:cubicBezTo>
                <a:cubicBezTo>
                  <a:pt x="13782" y="5400"/>
                  <a:pt x="16200" y="7817"/>
                  <a:pt x="16200" y="10800"/>
                </a:cubicBezTo>
                <a:moveTo>
                  <a:pt x="10800" y="982"/>
                </a:moveTo>
                <a:cubicBezTo>
                  <a:pt x="13334" y="982"/>
                  <a:pt x="15637" y="1950"/>
                  <a:pt x="17379" y="3527"/>
                </a:cubicBezTo>
                <a:lnTo>
                  <a:pt x="14949" y="5957"/>
                </a:lnTo>
                <a:cubicBezTo>
                  <a:pt x="13832" y="4999"/>
                  <a:pt x="12386" y="4418"/>
                  <a:pt x="10800" y="4418"/>
                </a:cubicBezTo>
                <a:cubicBezTo>
                  <a:pt x="9214" y="4418"/>
                  <a:pt x="7767" y="4999"/>
                  <a:pt x="6651" y="5957"/>
                </a:cubicBezTo>
                <a:lnTo>
                  <a:pt x="4221" y="3527"/>
                </a:lnTo>
                <a:cubicBezTo>
                  <a:pt x="5963" y="1950"/>
                  <a:pt x="8265" y="982"/>
                  <a:pt x="10800" y="982"/>
                </a:cubicBezTo>
                <a:moveTo>
                  <a:pt x="10800" y="0"/>
                </a:moveTo>
                <a:cubicBezTo>
                  <a:pt x="4835" y="0"/>
                  <a:pt x="0" y="4835"/>
                  <a:pt x="0" y="10800"/>
                </a:cubicBezTo>
                <a:cubicBezTo>
                  <a:pt x="0" y="16764"/>
                  <a:pt x="4835" y="21600"/>
                  <a:pt x="10800" y="21600"/>
                </a:cubicBezTo>
                <a:cubicBezTo>
                  <a:pt x="16764" y="21600"/>
                  <a:pt x="21600" y="16764"/>
                  <a:pt x="21600" y="10800"/>
                </a:cubicBezTo>
                <a:cubicBezTo>
                  <a:pt x="21600" y="4835"/>
                  <a:pt x="16764" y="0"/>
                  <a:pt x="10800" y="0"/>
                </a:cubicBezTo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endParaRPr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16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dĺžnik 28"/>
          <p:cNvSpPr/>
          <p:nvPr/>
        </p:nvSpPr>
        <p:spPr>
          <a:xfrm>
            <a:off x="10267241" y="6329381"/>
            <a:ext cx="1042850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dirty="0" smtClean="0">
                <a:solidFill>
                  <a:schemeClr val="accent1"/>
                </a:solidFill>
                <a:ea typeface="Calibri"/>
                <a:cs typeface="Calibri"/>
                <a:sym typeface="Calibri"/>
              </a:rPr>
              <a:t>zbystři.cz</a:t>
            </a:r>
            <a:endParaRPr lang="cs-CZ" dirty="0">
              <a:solidFill>
                <a:schemeClr val="accent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3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 smtClean="0"/>
              <a:t>AKTUÁLNÍ </a:t>
            </a:r>
            <a:r>
              <a:rPr lang="cs-CZ" sz="3600" dirty="0" smtClean="0">
                <a:solidFill>
                  <a:schemeClr val="accent1"/>
                </a:solidFill>
              </a:rPr>
              <a:t>STAV.</a:t>
            </a:r>
            <a:r>
              <a:rPr lang="en-US" sz="3600" dirty="0">
                <a:solidFill>
                  <a:schemeClr val="accent1"/>
                </a:solidFill>
              </a:rPr>
              <a:t/>
            </a:r>
            <a:br>
              <a:rPr lang="en-US" sz="3600" dirty="0">
                <a:solidFill>
                  <a:schemeClr val="accent1"/>
                </a:solidFill>
              </a:rPr>
            </a:b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14" name="TextBox 18"/>
          <p:cNvSpPr txBox="1"/>
          <p:nvPr/>
        </p:nvSpPr>
        <p:spPr>
          <a:xfrm>
            <a:off x="1866900" y="1656405"/>
            <a:ext cx="9443191" cy="397031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>
              <a:buClr>
                <a:srgbClr val="595959"/>
              </a:buClr>
              <a:buSzPts val="1100"/>
            </a:pPr>
            <a:r>
              <a:rPr lang="cs-CZ" dirty="0"/>
              <a:t>Součástí areálu jsou tato sportoviště: </a:t>
            </a:r>
            <a:endParaRPr lang="cs-CZ" dirty="0" smtClean="0"/>
          </a:p>
          <a:p>
            <a:pPr marL="285750" lvl="0" indent="-285750">
              <a:buClr>
                <a:srgbClr val="595959"/>
              </a:buClr>
              <a:buSzPts val="1100"/>
              <a:buFont typeface="Arial" panose="020B0604020202020204" pitchFamily="34" charset="0"/>
              <a:buChar char="•"/>
            </a:pPr>
            <a:r>
              <a:rPr lang="cs-CZ" dirty="0" smtClean="0"/>
              <a:t>fotbalové </a:t>
            </a:r>
            <a:r>
              <a:rPr lang="cs-CZ" dirty="0"/>
              <a:t>hřiště s přírodním trávníkem a hrazením za brankami - lajny 68,5x99,5m, hřiště nemá přesně pravoúhlý tvar (odchylka v podélném směru je cca </a:t>
            </a:r>
            <a:r>
              <a:rPr lang="cs-CZ" dirty="0" smtClean="0"/>
              <a:t>2,4m)</a:t>
            </a:r>
          </a:p>
          <a:p>
            <a:pPr marL="285750" lvl="0" indent="-285750">
              <a:buClr>
                <a:srgbClr val="595959"/>
              </a:buClr>
              <a:buSzPts val="1100"/>
              <a:buFont typeface="Arial" panose="020B0604020202020204" pitchFamily="34" charset="0"/>
              <a:buChar char="•"/>
            </a:pPr>
            <a:r>
              <a:rPr lang="cs-CZ" dirty="0" smtClean="0"/>
              <a:t>asfaltový </a:t>
            </a:r>
            <a:r>
              <a:rPr lang="cs-CZ" dirty="0"/>
              <a:t>tenisový kurt bez </a:t>
            </a:r>
            <a:r>
              <a:rPr lang="cs-CZ" dirty="0" smtClean="0"/>
              <a:t>hrazení</a:t>
            </a:r>
          </a:p>
          <a:p>
            <a:pPr marL="285750" lvl="0" indent="-285750">
              <a:buClr>
                <a:srgbClr val="595959"/>
              </a:buClr>
              <a:buSzPts val="1100"/>
              <a:buFont typeface="Arial" panose="020B0604020202020204" pitchFamily="34" charset="0"/>
              <a:buChar char="•"/>
            </a:pPr>
            <a:r>
              <a:rPr lang="cs-CZ" dirty="0" smtClean="0"/>
              <a:t>skatepark </a:t>
            </a:r>
            <a:r>
              <a:rPr lang="cs-CZ" dirty="0"/>
              <a:t>s ocelovými překážkami na asfaltové ploše s protihlukovou stěnou </a:t>
            </a:r>
          </a:p>
          <a:p>
            <a:pPr marL="285750" lvl="0" indent="-285750">
              <a:buClr>
                <a:srgbClr val="595959"/>
              </a:buClr>
              <a:buSzPts val="1100"/>
              <a:buFont typeface="Arial" panose="020B0604020202020204" pitchFamily="34" charset="0"/>
              <a:buChar char="•"/>
            </a:pPr>
            <a:r>
              <a:rPr lang="cs-CZ" dirty="0" smtClean="0"/>
              <a:t>asfaltový </a:t>
            </a:r>
            <a:r>
              <a:rPr lang="cs-CZ" dirty="0"/>
              <a:t>in-line okruh délky 240m a šířky 3,5m </a:t>
            </a:r>
            <a:endParaRPr lang="cs-CZ" dirty="0" smtClean="0"/>
          </a:p>
          <a:p>
            <a:pPr marL="285750" lvl="0" indent="-285750">
              <a:buClr>
                <a:srgbClr val="595959"/>
              </a:buClr>
              <a:buSzPts val="1100"/>
              <a:buFont typeface="Arial" panose="020B0604020202020204" pitchFamily="34" charset="0"/>
              <a:buChar char="•"/>
            </a:pPr>
            <a:r>
              <a:rPr lang="cs-CZ" dirty="0" smtClean="0"/>
              <a:t>dětské hřiště</a:t>
            </a:r>
          </a:p>
          <a:p>
            <a:pPr marL="285750" lvl="0" indent="-285750">
              <a:buClr>
                <a:srgbClr val="595959"/>
              </a:buClr>
              <a:buSzPts val="1100"/>
              <a:buFont typeface="Arial" panose="020B0604020202020204" pitchFamily="34" charset="0"/>
              <a:buChar char="•"/>
            </a:pPr>
            <a:r>
              <a:rPr lang="cs-CZ" dirty="0" smtClean="0"/>
              <a:t>plocha </a:t>
            </a:r>
            <a:r>
              <a:rPr lang="cs-CZ" dirty="0"/>
              <a:t>pro street </a:t>
            </a:r>
            <a:r>
              <a:rPr lang="cs-CZ" dirty="0" smtClean="0"/>
              <a:t>basketbal</a:t>
            </a:r>
          </a:p>
          <a:p>
            <a:pPr marL="285750" lvl="0" indent="-285750">
              <a:buClr>
                <a:srgbClr val="595959"/>
              </a:buClr>
              <a:buSzPts val="1100"/>
              <a:buFont typeface="Arial" panose="020B0604020202020204" pitchFamily="34" charset="0"/>
              <a:buChar char="•"/>
            </a:pPr>
            <a:r>
              <a:rPr lang="cs-CZ" dirty="0" smtClean="0"/>
              <a:t>2x </a:t>
            </a:r>
            <a:r>
              <a:rPr lang="cs-CZ" dirty="0"/>
              <a:t>venkovní stůl pro stolní tenis </a:t>
            </a:r>
          </a:p>
          <a:p>
            <a:pPr marL="285750" lvl="0" indent="-285750">
              <a:buClr>
                <a:srgbClr val="595959"/>
              </a:buClr>
              <a:buSzPts val="1100"/>
              <a:buFont typeface="Arial" panose="020B0604020202020204" pitchFamily="34" charset="0"/>
              <a:buChar char="•"/>
            </a:pPr>
            <a:r>
              <a:rPr lang="cs-CZ" dirty="0" smtClean="0"/>
              <a:t>tréninková </a:t>
            </a:r>
            <a:r>
              <a:rPr lang="cs-CZ" dirty="0"/>
              <a:t>travnatá plocha uvnitř in-line </a:t>
            </a:r>
            <a:r>
              <a:rPr lang="cs-CZ" dirty="0" smtClean="0"/>
              <a:t>oválu</a:t>
            </a:r>
          </a:p>
          <a:p>
            <a:pPr marL="285750" lvl="0" indent="-285750">
              <a:buClr>
                <a:srgbClr val="595959"/>
              </a:buClr>
              <a:buSzPts val="1100"/>
              <a:buFont typeface="Arial" panose="020B0604020202020204" pitchFamily="34" charset="0"/>
              <a:buChar char="•"/>
            </a:pPr>
            <a:r>
              <a:rPr lang="cs-CZ" dirty="0" smtClean="0"/>
              <a:t>volné </a:t>
            </a:r>
            <a:r>
              <a:rPr lang="cs-CZ" dirty="0"/>
              <a:t>travnaté plochy pro tréninky jednotlivých sportovních klubů - např. lukostřelba </a:t>
            </a:r>
            <a:endParaRPr lang="cs-CZ" dirty="0" smtClean="0"/>
          </a:p>
          <a:p>
            <a:pPr lvl="0">
              <a:buClr>
                <a:srgbClr val="595959"/>
              </a:buClr>
              <a:buSzPts val="1100"/>
            </a:pPr>
            <a:endParaRPr lang="cs-CZ" dirty="0">
              <a:solidFill>
                <a:schemeClr val="tx1">
                  <a:alpha val="80000"/>
                </a:schemeClr>
              </a:solidFill>
              <a:sym typeface="Calibri"/>
            </a:endParaRPr>
          </a:p>
          <a:p>
            <a:pPr lvl="0">
              <a:buClr>
                <a:srgbClr val="595959"/>
              </a:buClr>
              <a:buSzPts val="1100"/>
            </a:pPr>
            <a:r>
              <a:rPr lang="cs-CZ" dirty="0" smtClean="0">
                <a:solidFill>
                  <a:schemeClr val="tx1">
                    <a:alpha val="80000"/>
                  </a:schemeClr>
                </a:solidFill>
                <a:sym typeface="Calibri"/>
              </a:rPr>
              <a:t>Dva objekty zázemí</a:t>
            </a:r>
          </a:p>
          <a:p>
            <a:pPr marL="285750" lvl="0" indent="-285750">
              <a:buClr>
                <a:srgbClr val="595959"/>
              </a:buClr>
              <a:buSzPts val="1100"/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tx1">
                    <a:alpha val="80000"/>
                  </a:schemeClr>
                </a:solidFill>
                <a:sym typeface="Calibri"/>
              </a:rPr>
              <a:t>Nevyhovující stav dnešním požadavkům</a:t>
            </a:r>
            <a:endParaRPr lang="en-US" dirty="0">
              <a:solidFill>
                <a:schemeClr val="tx1">
                  <a:alpha val="80000"/>
                </a:schemeClr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1159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5974080" y="3416808"/>
            <a:ext cx="6217920" cy="0"/>
          </a:xfrm>
          <a:prstGeom prst="line">
            <a:avLst/>
          </a:prstGeom>
          <a:ln w="6350"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673576" y="1136646"/>
            <a:ext cx="4867696" cy="4247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2400" spc="300" dirty="0" smtClean="0">
                <a:latin typeface="+mj-lt"/>
              </a:rPr>
              <a:t>PROJEKTOVÁ </a:t>
            </a:r>
            <a:r>
              <a:rPr lang="cs-CZ" sz="2400" spc="300" dirty="0" smtClean="0">
                <a:solidFill>
                  <a:schemeClr val="accent1"/>
                </a:solidFill>
                <a:latin typeface="+mj-lt"/>
              </a:rPr>
              <a:t>DOKUMENTACE</a:t>
            </a:r>
            <a:endParaRPr lang="en-US" sz="2400" spc="300" dirty="0">
              <a:latin typeface="+mj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078486" y="621792"/>
            <a:ext cx="0" cy="39107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089542" y="1690104"/>
            <a:ext cx="3977888" cy="101566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cs-CZ" sz="1600" dirty="0">
                <a:solidFill>
                  <a:schemeClr val="tx1">
                    <a:alpha val="80000"/>
                  </a:schemeClr>
                </a:solidFill>
              </a:rPr>
              <a:t>Je zpracována projektová dokumentace na revitalizaci stadionu v Bystřici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>
                    <a:alpha val="80000"/>
                  </a:schemeClr>
                </a:solidFill>
              </a:rPr>
              <a:t>Generel sportu </a:t>
            </a:r>
            <a:r>
              <a:rPr lang="cs-CZ" sz="1600" dirty="0" smtClean="0">
                <a:solidFill>
                  <a:schemeClr val="tx1">
                    <a:alpha val="80000"/>
                  </a:schemeClr>
                </a:solidFill>
              </a:rPr>
              <a:t>Bystřice</a:t>
            </a:r>
            <a:endParaRPr lang="cs-CZ" sz="16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73576" y="4428486"/>
            <a:ext cx="4867696" cy="4247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2400" spc="300" dirty="0" smtClean="0">
                <a:latin typeface="+mj-lt"/>
              </a:rPr>
              <a:t>ÚZEMÍ ŘEŠÍME JAKO </a:t>
            </a:r>
            <a:r>
              <a:rPr lang="cs-CZ" sz="2400" spc="300" dirty="0" smtClean="0">
                <a:solidFill>
                  <a:schemeClr val="accent1"/>
                </a:solidFill>
                <a:latin typeface="+mj-lt"/>
              </a:rPr>
              <a:t>CELEK</a:t>
            </a:r>
            <a:endParaRPr lang="en-US" sz="2400" spc="300" dirty="0">
              <a:latin typeface="+mj-l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078486" y="3913632"/>
            <a:ext cx="0" cy="39107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089542" y="4996816"/>
            <a:ext cx="3977888" cy="156966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lvl="0">
              <a:buClr>
                <a:srgbClr val="595959"/>
              </a:buClr>
              <a:buSzPts val="1100"/>
            </a:pPr>
            <a:r>
              <a:rPr lang="cs-CZ" sz="1600" dirty="0">
                <a:solidFill>
                  <a:schemeClr val="tx1">
                    <a:alpha val="80000"/>
                  </a:schemeClr>
                </a:solidFill>
                <a:sym typeface="Calibri"/>
              </a:rPr>
              <a:t>Vedle stadionu řešíme i uzemní studii ulic:</a:t>
            </a:r>
          </a:p>
          <a:p>
            <a:pPr marL="285750" lvl="0" indent="-285750">
              <a:buClr>
                <a:srgbClr val="595959"/>
              </a:buClr>
              <a:buSzPts val="1100"/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>
                    <a:alpha val="80000"/>
                  </a:schemeClr>
                </a:solidFill>
                <a:sym typeface="Calibri"/>
              </a:rPr>
              <a:t>Ke Stadionu, </a:t>
            </a:r>
          </a:p>
          <a:p>
            <a:pPr marL="285750" lvl="0" indent="-285750">
              <a:buClr>
                <a:srgbClr val="595959"/>
              </a:buClr>
              <a:buSzPts val="1100"/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>
                    <a:alpha val="80000"/>
                  </a:schemeClr>
                </a:solidFill>
                <a:sym typeface="Calibri"/>
              </a:rPr>
              <a:t>Spartakiádní, </a:t>
            </a:r>
          </a:p>
          <a:p>
            <a:pPr marL="285750" lvl="0" indent="-285750">
              <a:buClr>
                <a:srgbClr val="595959"/>
              </a:buClr>
              <a:buSzPts val="1100"/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>
                    <a:alpha val="80000"/>
                  </a:schemeClr>
                </a:solidFill>
                <a:sym typeface="Calibri"/>
              </a:rPr>
              <a:t>Sokolská.</a:t>
            </a:r>
          </a:p>
          <a:p>
            <a:pPr lvl="0">
              <a:buClr>
                <a:srgbClr val="595959"/>
              </a:buClr>
              <a:buSzPts val="1100"/>
            </a:pPr>
            <a:r>
              <a:rPr lang="cs-CZ" sz="1600" dirty="0">
                <a:solidFill>
                  <a:schemeClr val="tx1">
                    <a:alpha val="80000"/>
                  </a:schemeClr>
                </a:solidFill>
                <a:sym typeface="Calibri"/>
              </a:rPr>
              <a:t>A také studii pro novou bytovou výstavbu </a:t>
            </a:r>
          </a:p>
          <a:p>
            <a:pPr marL="285750" lvl="0" indent="-285750">
              <a:buClr>
                <a:srgbClr val="595959"/>
              </a:buClr>
              <a:buSzPts val="1100"/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chemeClr val="tx1">
                    <a:alpha val="80000"/>
                  </a:schemeClr>
                </a:solidFill>
                <a:sym typeface="Calibri"/>
              </a:rPr>
              <a:t>Bystřice </a:t>
            </a:r>
            <a:r>
              <a:rPr lang="cs-CZ" sz="1600" dirty="0" smtClean="0">
                <a:solidFill>
                  <a:schemeClr val="tx1">
                    <a:alpha val="80000"/>
                  </a:schemeClr>
                </a:solidFill>
                <a:sym typeface="Calibri"/>
              </a:rPr>
              <a:t>Západ</a:t>
            </a:r>
            <a:endParaRPr lang="en-US" sz="1600" dirty="0">
              <a:solidFill>
                <a:schemeClr val="tx1">
                  <a:alpha val="70000"/>
                </a:schemeClr>
              </a:solidFill>
              <a:ea typeface="Roboto Slab Light" charset="0"/>
              <a:cs typeface="Roboto Slab Light" charset="0"/>
            </a:endParaRPr>
          </a:p>
        </p:txBody>
      </p:sp>
      <p:sp>
        <p:nvSpPr>
          <p:cNvPr id="2" name="Zástupný objekt pre obrázok 1"/>
          <p:cNvSpPr>
            <a:spLocks noGrp="1"/>
          </p:cNvSpPr>
          <p:nvPr>
            <p:ph type="pic" sz="quarter" idx="14"/>
          </p:nvPr>
        </p:nvSpPr>
        <p:spPr>
          <a:xfrm>
            <a:off x="0" y="-12192"/>
            <a:ext cx="6078584" cy="3428492"/>
          </a:xfrm>
        </p:spPr>
      </p:sp>
      <p:pic>
        <p:nvPicPr>
          <p:cNvPr id="19" name="Zástupný objekt pre obrázok 18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7738" t="283" r="24978" b="426"/>
          <a:stretch/>
        </p:blipFill>
        <p:spPr>
          <a:xfrm rot="5400000">
            <a:off x="1336765" y="2094410"/>
            <a:ext cx="3422468" cy="6096005"/>
          </a:xfrm>
          <a:prstGeom prst="rect">
            <a:avLst/>
          </a:prstGeom>
        </p:spPr>
      </p:pic>
      <p:grpSp>
        <p:nvGrpSpPr>
          <p:cNvPr id="20" name="Skupina 19"/>
          <p:cNvGrpSpPr/>
          <p:nvPr/>
        </p:nvGrpSpPr>
        <p:grpSpPr>
          <a:xfrm>
            <a:off x="-2" y="-324500"/>
            <a:ext cx="6135244" cy="3771756"/>
            <a:chOff x="6005908" y="652397"/>
            <a:chExt cx="6219701" cy="3953124"/>
          </a:xfrm>
        </p:grpSpPr>
        <p:pic>
          <p:nvPicPr>
            <p:cNvPr id="21" name="Obrázok 20"/>
            <p:cNvPicPr>
              <a:picLocks noChangeAspect="1"/>
            </p:cNvPicPr>
            <p:nvPr/>
          </p:nvPicPr>
          <p:blipFill rotWithShape="1">
            <a:blip r:embed="rId3"/>
            <a:srcRect l="-1" t="18026" r="-14"/>
            <a:stretch/>
          </p:blipFill>
          <p:spPr>
            <a:xfrm>
              <a:off x="6007954" y="652397"/>
              <a:ext cx="6195718" cy="2944661"/>
            </a:xfrm>
            <a:prstGeom prst="rect">
              <a:avLst/>
            </a:prstGeom>
          </p:spPr>
        </p:pic>
        <p:pic>
          <p:nvPicPr>
            <p:cNvPr id="22" name="Obrázok 21"/>
            <p:cNvPicPr>
              <a:picLocks noChangeAspect="1"/>
            </p:cNvPicPr>
            <p:nvPr/>
          </p:nvPicPr>
          <p:blipFill rotWithShape="1">
            <a:blip r:embed="rId4"/>
            <a:srcRect r="-402" b="43266"/>
            <a:stretch/>
          </p:blipFill>
          <p:spPr>
            <a:xfrm>
              <a:off x="6005908" y="3586508"/>
              <a:ext cx="6219701" cy="1019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9228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66900" y="2624093"/>
            <a:ext cx="4229100" cy="1621619"/>
          </a:xfrm>
        </p:spPr>
        <p:txBody>
          <a:bodyPr/>
          <a:lstStyle/>
          <a:p>
            <a:r>
              <a:rPr lang="cs-CZ" dirty="0" smtClean="0"/>
              <a:t>FILOZOFIE</a:t>
            </a:r>
            <a:r>
              <a:rPr lang="cs-CZ" dirty="0" smtClean="0">
                <a:solidFill>
                  <a:schemeClr val="accent1"/>
                </a:solidFill>
              </a:rPr>
              <a:t/>
            </a:r>
            <a:br>
              <a:rPr lang="cs-CZ" dirty="0" smtClean="0">
                <a:solidFill>
                  <a:schemeClr val="accent1"/>
                </a:solidFill>
              </a:rPr>
            </a:br>
            <a:r>
              <a:rPr lang="cs-CZ" dirty="0" smtClean="0">
                <a:solidFill>
                  <a:schemeClr val="accent1"/>
                </a:solidFill>
              </a:rPr>
              <a:t>REALIZACE.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5998" y="2804802"/>
            <a:ext cx="5524501" cy="1354868"/>
          </a:xfrm>
          <a:prstGeom prst="rect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095998" y="1189338"/>
            <a:ext cx="5524501" cy="1354868"/>
          </a:xfrm>
          <a:prstGeom prst="rect">
            <a:avLst/>
          </a:prstGeom>
          <a:noFill/>
          <a:ln w="6350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95998" y="4420265"/>
            <a:ext cx="5524501" cy="1459129"/>
          </a:xfrm>
          <a:prstGeom prst="rect">
            <a:avLst/>
          </a:prstGeom>
          <a:noFill/>
          <a:ln w="6350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318422" y="1486366"/>
            <a:ext cx="5082746" cy="26468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70000"/>
              </a:lnSpc>
            </a:pPr>
            <a:r>
              <a:rPr lang="cs-CZ" sz="1600" dirty="0" smtClean="0">
                <a:latin typeface="+mj-lt"/>
              </a:rPr>
              <a:t>MODERNÍ, ATRAKTIVNÍ A MULTIFUNKČNÍ</a:t>
            </a:r>
            <a:endParaRPr lang="en-US" sz="1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318422" y="1729509"/>
            <a:ext cx="5082746" cy="8125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cs-CZ" sz="1300" dirty="0" smtClean="0">
                <a:solidFill>
                  <a:schemeClr val="tx1">
                    <a:alpha val="80000"/>
                  </a:schemeClr>
                </a:solidFill>
              </a:rPr>
              <a:t>Chceme moderní, atraktivní a multifunkční areál, který bude centrem sportu a společenských akcí v </a:t>
            </a:r>
            <a:r>
              <a:rPr lang="cs-CZ" sz="1300" dirty="0" smtClean="0">
                <a:solidFill>
                  <a:schemeClr val="tx1">
                    <a:alpha val="80000"/>
                  </a:schemeClr>
                </a:solidFill>
              </a:rPr>
              <a:t>Bystřici. Zároveň bude </a:t>
            </a:r>
            <a:r>
              <a:rPr lang="cs-CZ" sz="1300" dirty="0" smtClean="0">
                <a:solidFill>
                  <a:schemeClr val="tx1">
                    <a:alpha val="80000"/>
                  </a:schemeClr>
                </a:solidFill>
              </a:rPr>
              <a:t>sloužit i návštěvníkům z </a:t>
            </a:r>
            <a:r>
              <a:rPr lang="cs-CZ" sz="1300" dirty="0" smtClean="0">
                <a:solidFill>
                  <a:schemeClr val="tx1">
                    <a:alpha val="80000"/>
                  </a:schemeClr>
                </a:solidFill>
              </a:rPr>
              <a:t>blízkého</a:t>
            </a:r>
            <a:r>
              <a:rPr lang="cs-CZ" sz="1300" dirty="0" smtClean="0">
                <a:solidFill>
                  <a:schemeClr val="tx1">
                    <a:alpha val="80000"/>
                  </a:schemeClr>
                </a:solidFill>
              </a:rPr>
              <a:t> </a:t>
            </a:r>
            <a:r>
              <a:rPr lang="cs-CZ" sz="1300" dirty="0" smtClean="0">
                <a:solidFill>
                  <a:schemeClr val="tx1">
                    <a:alpha val="80000"/>
                  </a:schemeClr>
                </a:solidFill>
              </a:rPr>
              <a:t>okolí.</a:t>
            </a:r>
            <a:endParaRPr lang="en-US" sz="1300" b="1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18422" y="3058551"/>
            <a:ext cx="5082746" cy="27571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70000"/>
              </a:lnSpc>
            </a:pPr>
            <a:r>
              <a:rPr lang="cs-CZ" sz="1600" dirty="0">
                <a:solidFill>
                  <a:schemeClr val="accent1"/>
                </a:solidFill>
              </a:rPr>
              <a:t>MOTIVUJÍCÍ KE SPORTU </a:t>
            </a:r>
            <a:endParaRPr lang="en-US" sz="1600" dirty="0">
              <a:solidFill>
                <a:schemeClr val="accent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318422" y="3301694"/>
            <a:ext cx="5082746" cy="8125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cs-CZ" sz="1300" dirty="0" smtClean="0">
                <a:solidFill>
                  <a:schemeClr val="tx1">
                    <a:alpha val="80000"/>
                  </a:schemeClr>
                </a:solidFill>
              </a:rPr>
              <a:t>Moderním sportovištěm chceme motivovat ke sportu občany každého věku. Součástí budou různá hřiště, aby si vybral každý. Podporujeme organizovaný i individuální sport.</a:t>
            </a:r>
            <a:endParaRPr lang="en-US" sz="13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18422" y="4673168"/>
            <a:ext cx="5082746" cy="27571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70000"/>
              </a:lnSpc>
            </a:pPr>
            <a:r>
              <a:rPr lang="cs-CZ" sz="1600" dirty="0" smtClean="0">
                <a:latin typeface="+mj-lt"/>
              </a:rPr>
              <a:t>ŠIROKÉ VYUŽITÍ</a:t>
            </a:r>
            <a:endParaRPr lang="en-US" sz="16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18422" y="4916311"/>
            <a:ext cx="5082746" cy="55643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cs-CZ" sz="1300" dirty="0" smtClean="0">
                <a:solidFill>
                  <a:schemeClr val="tx1">
                    <a:alpha val="80000"/>
                  </a:schemeClr>
                </a:solidFill>
              </a:rPr>
              <a:t>Pro dospělé, mladistvé i děti. Chceme aby areál využívaly děti ze školy, konaly se zde příměstské tábory, soustředění i společenské akce. </a:t>
            </a:r>
            <a:endParaRPr lang="en-US" sz="1300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5" name="Right Triangle 14"/>
          <p:cNvSpPr/>
          <p:nvPr/>
        </p:nvSpPr>
        <p:spPr>
          <a:xfrm rot="5400000" flipV="1">
            <a:off x="5942318" y="2390526"/>
            <a:ext cx="153680" cy="153680"/>
          </a:xfrm>
          <a:prstGeom prst="rtTriangle">
            <a:avLst/>
          </a:prstGeom>
          <a:noFill/>
          <a:ln w="6350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Right Triangle 15"/>
          <p:cNvSpPr/>
          <p:nvPr/>
        </p:nvSpPr>
        <p:spPr>
          <a:xfrm rot="5400000" flipV="1">
            <a:off x="5942318" y="5722914"/>
            <a:ext cx="153680" cy="153680"/>
          </a:xfrm>
          <a:prstGeom prst="rtTriangle">
            <a:avLst/>
          </a:prstGeom>
          <a:noFill/>
          <a:ln w="6350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ight Triangle 16"/>
          <p:cNvSpPr/>
          <p:nvPr/>
        </p:nvSpPr>
        <p:spPr>
          <a:xfrm rot="5400000" flipV="1">
            <a:off x="5942318" y="4006838"/>
            <a:ext cx="153680" cy="153680"/>
          </a:xfrm>
          <a:prstGeom prst="rtTriangle">
            <a:avLst/>
          </a:prstGeom>
          <a:noFill/>
          <a:ln w="63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bdĺžnik 19"/>
          <p:cNvSpPr/>
          <p:nvPr/>
        </p:nvSpPr>
        <p:spPr>
          <a:xfrm>
            <a:off x="10267241" y="6329381"/>
            <a:ext cx="1042850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dirty="0" smtClean="0">
                <a:solidFill>
                  <a:schemeClr val="accent1"/>
                </a:solidFill>
                <a:ea typeface="Calibri"/>
                <a:cs typeface="Calibri"/>
                <a:sym typeface="Calibri"/>
              </a:rPr>
              <a:t>zbystři.cz</a:t>
            </a:r>
            <a:endParaRPr lang="cs-CZ" dirty="0">
              <a:solidFill>
                <a:schemeClr val="accent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943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/>
        </p:nvCxnSpPr>
        <p:spPr>
          <a:xfrm>
            <a:off x="5974080" y="3416808"/>
            <a:ext cx="6217920" cy="0"/>
          </a:xfrm>
          <a:prstGeom prst="line">
            <a:avLst/>
          </a:prstGeom>
          <a:ln w="6350">
            <a:solidFill>
              <a:schemeClr val="tx1">
                <a:alpha val="1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673576" y="1136646"/>
            <a:ext cx="4867696" cy="4247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2400" spc="300" dirty="0" smtClean="0">
                <a:latin typeface="+mj-lt"/>
              </a:rPr>
              <a:t>SPORT NA DOBRÉ CESTĚ!</a:t>
            </a:r>
            <a:endParaRPr lang="en-US" sz="2400" spc="300" dirty="0">
              <a:latin typeface="+mj-lt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9078486" y="621792"/>
            <a:ext cx="0" cy="39107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673575" y="2066328"/>
            <a:ext cx="5292001" cy="8679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cs-CZ" sz="1400" dirty="0" smtClean="0">
                <a:solidFill>
                  <a:schemeClr val="tx1">
                    <a:alpha val="70000"/>
                  </a:schemeClr>
                </a:solidFill>
                <a:ea typeface="Roboto Slab Light" charset="0"/>
                <a:cs typeface="Roboto Slab Light" charset="0"/>
              </a:rPr>
              <a:t>Stadion je zde pro všechny v každém věku!</a:t>
            </a:r>
          </a:p>
          <a:p>
            <a:pPr algn="ctr">
              <a:lnSpc>
                <a:spcPct val="120000"/>
              </a:lnSpc>
            </a:pPr>
            <a:r>
              <a:rPr lang="cs-CZ" sz="1400" dirty="0" smtClean="0">
                <a:solidFill>
                  <a:schemeClr val="tx1">
                    <a:alpha val="70000"/>
                  </a:schemeClr>
                </a:solidFill>
                <a:ea typeface="Roboto Slab Light" charset="0"/>
                <a:cs typeface="Roboto Slab Light" charset="0"/>
              </a:rPr>
              <a:t>Stadion je centrem sportu v Bystřici a nejbližšího okolí.</a:t>
            </a:r>
          </a:p>
          <a:p>
            <a:pPr algn="ctr">
              <a:lnSpc>
                <a:spcPct val="120000"/>
              </a:lnSpc>
            </a:pPr>
            <a:r>
              <a:rPr lang="cs-CZ" sz="1400" dirty="0" smtClean="0">
                <a:solidFill>
                  <a:schemeClr val="tx1">
                    <a:alpha val="70000"/>
                  </a:schemeClr>
                </a:solidFill>
                <a:ea typeface="Roboto Slab Light" charset="0"/>
                <a:cs typeface="Roboto Slab Light" charset="0"/>
              </a:rPr>
              <a:t>Stadion podporuje všechny sportovce individuální i organizované!</a:t>
            </a:r>
            <a:endParaRPr lang="en-US" sz="1400" dirty="0">
              <a:solidFill>
                <a:schemeClr val="tx1">
                  <a:alpha val="70000"/>
                </a:schemeClr>
              </a:solidFill>
              <a:ea typeface="Roboto Slab Light" charset="0"/>
              <a:cs typeface="Roboto Slab Light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73576" y="4428486"/>
            <a:ext cx="4867696" cy="4247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cs-CZ" sz="2400" spc="300" dirty="0" smtClean="0">
                <a:latin typeface="+mj-lt"/>
              </a:rPr>
              <a:t>NEJEN SPORT, ALE I KULTURA!</a:t>
            </a:r>
            <a:endParaRPr lang="en-US" sz="2400" spc="300" dirty="0">
              <a:latin typeface="+mj-lt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9078486" y="3913632"/>
            <a:ext cx="0" cy="39107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673576" y="5358168"/>
            <a:ext cx="5292000" cy="112646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cs-CZ" sz="1400" dirty="0" smtClean="0">
                <a:solidFill>
                  <a:schemeClr val="tx1">
                    <a:alpha val="70000"/>
                  </a:schemeClr>
                </a:solidFill>
                <a:ea typeface="Roboto Slab Light" charset="0"/>
                <a:cs typeface="Roboto Slab Light" charset="0"/>
              </a:rPr>
              <a:t>Stadion je centrum dění. </a:t>
            </a:r>
            <a:br>
              <a:rPr lang="cs-CZ" sz="1400" dirty="0" smtClean="0">
                <a:solidFill>
                  <a:schemeClr val="tx1">
                    <a:alpha val="70000"/>
                  </a:schemeClr>
                </a:solidFill>
                <a:ea typeface="Roboto Slab Light" charset="0"/>
                <a:cs typeface="Roboto Slab Light" charset="0"/>
              </a:rPr>
            </a:br>
            <a:r>
              <a:rPr lang="cs-CZ" sz="1400" dirty="0" smtClean="0">
                <a:solidFill>
                  <a:schemeClr val="tx1">
                    <a:alpha val="70000"/>
                  </a:schemeClr>
                </a:solidFill>
                <a:ea typeface="Roboto Slab Light" charset="0"/>
                <a:cs typeface="Roboto Slab Light" charset="0"/>
              </a:rPr>
              <a:t>Stadion slouží pro komunitní akce, koncerty, výstavy, poutě či trhy!</a:t>
            </a:r>
            <a:br>
              <a:rPr lang="cs-CZ" sz="1400" dirty="0" smtClean="0">
                <a:solidFill>
                  <a:schemeClr val="tx1">
                    <a:alpha val="70000"/>
                  </a:schemeClr>
                </a:solidFill>
                <a:ea typeface="Roboto Slab Light" charset="0"/>
                <a:cs typeface="Roboto Slab Light" charset="0"/>
              </a:rPr>
            </a:br>
            <a:r>
              <a:rPr lang="cs-CZ" sz="1400" dirty="0" smtClean="0">
                <a:solidFill>
                  <a:schemeClr val="tx1">
                    <a:alpha val="70000"/>
                  </a:schemeClr>
                </a:solidFill>
                <a:ea typeface="Roboto Slab Light" charset="0"/>
                <a:cs typeface="Roboto Slab Light" charset="0"/>
              </a:rPr>
              <a:t>Stadion je volně přístupný, kdo se chce zabavit, ví kam jít!</a:t>
            </a:r>
            <a:br>
              <a:rPr lang="cs-CZ" sz="1400" dirty="0" smtClean="0">
                <a:solidFill>
                  <a:schemeClr val="tx1">
                    <a:alpha val="70000"/>
                  </a:schemeClr>
                </a:solidFill>
                <a:ea typeface="Roboto Slab Light" charset="0"/>
                <a:cs typeface="Roboto Slab Light" charset="0"/>
              </a:rPr>
            </a:br>
            <a:endParaRPr lang="en-US" sz="1400" dirty="0">
              <a:solidFill>
                <a:schemeClr val="tx1">
                  <a:alpha val="70000"/>
                </a:schemeClr>
              </a:solidFill>
              <a:ea typeface="Roboto Slab Light" charset="0"/>
              <a:cs typeface="Roboto Slab Light" charset="0"/>
            </a:endParaRPr>
          </a:p>
        </p:txBody>
      </p:sp>
      <p:pic>
        <p:nvPicPr>
          <p:cNvPr id="13" name="Zástupný objekt pre obrázok 11"/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6" r="2546"/>
          <a:stretch>
            <a:fillRect/>
          </a:stretch>
        </p:blipFill>
        <p:spPr/>
      </p:pic>
      <p:pic>
        <p:nvPicPr>
          <p:cNvPr id="14" name="Zástupný objekt pre obrázok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" r="272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256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Zástupný objekt pre obrázok 28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" t="4491" r="2348" b="7017"/>
          <a:stretch/>
        </p:blipFill>
        <p:spPr>
          <a:xfrm>
            <a:off x="1828797" y="-8710"/>
            <a:ext cx="10180323" cy="6531427"/>
          </a:xfrm>
        </p:spPr>
      </p:pic>
      <p:pic>
        <p:nvPicPr>
          <p:cNvPr id="5" name="Zástupný objekt pre obrázok 2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0" r="16680"/>
          <a:stretch>
            <a:fillRect/>
          </a:stretch>
        </p:blipFill>
        <p:spPr>
          <a:xfrm>
            <a:off x="-8635" y="0"/>
            <a:ext cx="1453699" cy="1453699"/>
          </a:xfrm>
          <a:prstGeom prst="rect">
            <a:avLst/>
          </a:prstGeom>
        </p:spPr>
      </p:pic>
      <p:pic>
        <p:nvPicPr>
          <p:cNvPr id="6" name="Zástupný objekt pre obrázok 23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7" r="12457"/>
          <a:stretch>
            <a:fillRect/>
          </a:stretch>
        </p:blipFill>
        <p:spPr>
          <a:xfrm>
            <a:off x="1660249" y="-8710"/>
            <a:ext cx="1453699" cy="1453699"/>
          </a:xfrm>
          <a:prstGeom prst="rect">
            <a:avLst/>
          </a:prstGeom>
        </p:spPr>
      </p:pic>
      <p:pic>
        <p:nvPicPr>
          <p:cNvPr id="7" name="Zástupný objekt pre obrázok 26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0" r="19980"/>
          <a:stretch>
            <a:fillRect/>
          </a:stretch>
        </p:blipFill>
        <p:spPr>
          <a:xfrm>
            <a:off x="9161252" y="5404301"/>
            <a:ext cx="1453699" cy="1453699"/>
          </a:xfrm>
          <a:prstGeom prst="rect">
            <a:avLst/>
          </a:prstGeom>
        </p:spPr>
      </p:pic>
      <p:pic>
        <p:nvPicPr>
          <p:cNvPr id="8" name="Zástupný objekt pre obrázok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0" r="12410"/>
          <a:stretch>
            <a:fillRect/>
          </a:stretch>
        </p:blipFill>
        <p:spPr>
          <a:xfrm>
            <a:off x="-14605" y="5381338"/>
            <a:ext cx="1490135" cy="1490135"/>
          </a:xfrm>
          <a:prstGeom prst="rect">
            <a:avLst/>
          </a:prstGeom>
        </p:spPr>
      </p:pic>
      <p:pic>
        <p:nvPicPr>
          <p:cNvPr id="9" name="Zástupný objekt pre obrázok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1" r="17131"/>
          <a:stretch>
            <a:fillRect/>
          </a:stretch>
        </p:blipFill>
        <p:spPr>
          <a:xfrm>
            <a:off x="10726753" y="5416850"/>
            <a:ext cx="1453699" cy="14536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</p:pic>
      <p:pic>
        <p:nvPicPr>
          <p:cNvPr id="10" name="Zástupný objekt pre obrázok 3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24" r="12524"/>
          <a:stretch>
            <a:fillRect/>
          </a:stretch>
        </p:blipFill>
        <p:spPr>
          <a:xfrm>
            <a:off x="1615" y="1842463"/>
            <a:ext cx="1453699" cy="14536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</p:pic>
      <p:pic>
        <p:nvPicPr>
          <p:cNvPr id="11" name="Zástupný objekt pre obrázok 40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8" r="12998"/>
          <a:stretch>
            <a:fillRect/>
          </a:stretch>
        </p:blipFill>
        <p:spPr>
          <a:xfrm>
            <a:off x="10726753" y="3611901"/>
            <a:ext cx="1453699" cy="1453699"/>
          </a:xfrm>
          <a:prstGeom prst="rect">
            <a:avLst/>
          </a:prstGeom>
        </p:spPr>
      </p:pic>
      <p:pic>
        <p:nvPicPr>
          <p:cNvPr id="13" name="Zástupný objekt pre obrázok 2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1" r="26651"/>
          <a:stretch>
            <a:fillRect/>
          </a:stretch>
        </p:blipFill>
        <p:spPr>
          <a:xfrm>
            <a:off x="1660249" y="3611899"/>
            <a:ext cx="1482188" cy="1453701"/>
          </a:xfrm>
          <a:prstGeom prst="rect">
            <a:avLst/>
          </a:prstGeom>
        </p:spPr>
      </p:pic>
      <p:pic>
        <p:nvPicPr>
          <p:cNvPr id="2" name="Obrázok 1"/>
          <p:cNvPicPr>
            <a:picLocks noChangeAspect="1"/>
          </p:cNvPicPr>
          <p:nvPr/>
        </p:nvPicPr>
        <p:blipFill rotWithShape="1">
          <a:blip r:embed="rId12"/>
          <a:srcRect r="862"/>
          <a:stretch/>
        </p:blipFill>
        <p:spPr>
          <a:xfrm>
            <a:off x="10759736" y="-8710"/>
            <a:ext cx="1432264" cy="1432264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13"/>
          <a:srcRect r="5445" b="7571"/>
          <a:stretch/>
        </p:blipFill>
        <p:spPr>
          <a:xfrm>
            <a:off x="9161255" y="-8710"/>
            <a:ext cx="1453699" cy="1453699"/>
          </a:xfrm>
          <a:prstGeom prst="rect">
            <a:avLst/>
          </a:prstGeo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161252" y="1842463"/>
            <a:ext cx="1453699" cy="1453699"/>
          </a:xfrm>
          <a:prstGeom prst="rect">
            <a:avLst/>
          </a:prstGeom>
        </p:spPr>
      </p:pic>
      <p:pic>
        <p:nvPicPr>
          <p:cNvPr id="16" name="Obrázok 15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615" y="3611900"/>
            <a:ext cx="1486746" cy="1453700"/>
          </a:xfrm>
          <a:prstGeom prst="rect">
            <a:avLst/>
          </a:prstGeom>
        </p:spPr>
      </p:pic>
      <p:pic>
        <p:nvPicPr>
          <p:cNvPr id="17" name="Obrázok 16"/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93"/>
          <a:stretch/>
        </p:blipFill>
        <p:spPr>
          <a:xfrm>
            <a:off x="10749843" y="1842463"/>
            <a:ext cx="1430609" cy="1430738"/>
          </a:xfrm>
          <a:prstGeom prst="rect">
            <a:avLst/>
          </a:prstGeom>
        </p:spPr>
      </p:pic>
      <p:cxnSp>
        <p:nvCxnSpPr>
          <p:cNvPr id="19" name="Rovná spojovacia šípka 18"/>
          <p:cNvCxnSpPr>
            <a:endCxn id="8" idx="3"/>
          </p:cNvCxnSpPr>
          <p:nvPr/>
        </p:nvCxnSpPr>
        <p:spPr>
          <a:xfrm flipH="1">
            <a:off x="1475530" y="5381338"/>
            <a:ext cx="2338824" cy="7450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Rovná spojovacia šípka 21"/>
          <p:cNvCxnSpPr>
            <a:endCxn id="6" idx="3"/>
          </p:cNvCxnSpPr>
          <p:nvPr/>
        </p:nvCxnSpPr>
        <p:spPr>
          <a:xfrm flipH="1" flipV="1">
            <a:off x="3113948" y="718140"/>
            <a:ext cx="1405801" cy="156350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Rovná spojovacia šípka 23"/>
          <p:cNvCxnSpPr>
            <a:endCxn id="5" idx="2"/>
          </p:cNvCxnSpPr>
          <p:nvPr/>
        </p:nvCxnSpPr>
        <p:spPr>
          <a:xfrm flipH="1" flipV="1">
            <a:off x="718215" y="1453699"/>
            <a:ext cx="3047602" cy="2270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Rovná spojovacia šípka 25"/>
          <p:cNvCxnSpPr>
            <a:endCxn id="10" idx="3"/>
          </p:cNvCxnSpPr>
          <p:nvPr/>
        </p:nvCxnSpPr>
        <p:spPr>
          <a:xfrm flipH="1" flipV="1">
            <a:off x="1455314" y="2569313"/>
            <a:ext cx="2482391" cy="10425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Rovná spojovacia šípka 27"/>
          <p:cNvCxnSpPr>
            <a:endCxn id="13" idx="3"/>
          </p:cNvCxnSpPr>
          <p:nvPr/>
        </p:nvCxnSpPr>
        <p:spPr>
          <a:xfrm flipH="1">
            <a:off x="3142437" y="4119154"/>
            <a:ext cx="2134957" cy="2195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Rovná spojovacia šípka 30"/>
          <p:cNvCxnSpPr>
            <a:endCxn id="16" idx="3"/>
          </p:cNvCxnSpPr>
          <p:nvPr/>
        </p:nvCxnSpPr>
        <p:spPr>
          <a:xfrm flipH="1">
            <a:off x="1488361" y="3700256"/>
            <a:ext cx="4076416" cy="6384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Rovná spojovacia šípka 32"/>
          <p:cNvCxnSpPr/>
          <p:nvPr/>
        </p:nvCxnSpPr>
        <p:spPr>
          <a:xfrm flipV="1">
            <a:off x="8011886" y="4338750"/>
            <a:ext cx="2714867" cy="5752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Rovná spojovacia šípka 34"/>
          <p:cNvCxnSpPr>
            <a:endCxn id="14" idx="1"/>
          </p:cNvCxnSpPr>
          <p:nvPr/>
        </p:nvCxnSpPr>
        <p:spPr>
          <a:xfrm flipV="1">
            <a:off x="8159931" y="2569313"/>
            <a:ext cx="1001321" cy="1659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ovná spojovacia šípka 36"/>
          <p:cNvCxnSpPr>
            <a:endCxn id="17" idx="1"/>
          </p:cNvCxnSpPr>
          <p:nvPr/>
        </p:nvCxnSpPr>
        <p:spPr>
          <a:xfrm flipV="1">
            <a:off x="8769531" y="2557832"/>
            <a:ext cx="1980312" cy="13784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ovná spojovacia šípka 38"/>
          <p:cNvCxnSpPr>
            <a:endCxn id="2" idx="1"/>
          </p:cNvCxnSpPr>
          <p:nvPr/>
        </p:nvCxnSpPr>
        <p:spPr>
          <a:xfrm flipV="1">
            <a:off x="5503206" y="707422"/>
            <a:ext cx="5256530" cy="13911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ovná spojovacia šípka 40"/>
          <p:cNvCxnSpPr>
            <a:endCxn id="3" idx="1"/>
          </p:cNvCxnSpPr>
          <p:nvPr/>
        </p:nvCxnSpPr>
        <p:spPr>
          <a:xfrm flipV="1">
            <a:off x="7566287" y="718140"/>
            <a:ext cx="1594968" cy="48421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Rovná spojovacia šípka 49"/>
          <p:cNvCxnSpPr>
            <a:endCxn id="9" idx="1"/>
          </p:cNvCxnSpPr>
          <p:nvPr/>
        </p:nvCxnSpPr>
        <p:spPr>
          <a:xfrm>
            <a:off x="7566287" y="5799909"/>
            <a:ext cx="3160466" cy="3437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Rovná spojovacia šípka 51"/>
          <p:cNvCxnSpPr>
            <a:endCxn id="7" idx="1"/>
          </p:cNvCxnSpPr>
          <p:nvPr/>
        </p:nvCxnSpPr>
        <p:spPr>
          <a:xfrm>
            <a:off x="6670766" y="6131151"/>
            <a:ext cx="249048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 4"/>
          <p:cNvSpPr/>
          <p:nvPr/>
        </p:nvSpPr>
        <p:spPr>
          <a:xfrm>
            <a:off x="-8635" y="1247434"/>
            <a:ext cx="1453699" cy="2942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cs-CZ" sz="900" dirty="0" smtClean="0">
                <a:latin typeface="+mj-lt"/>
                <a:ea typeface="Montserrat" charset="0"/>
                <a:cs typeface="Montserrat" charset="0"/>
              </a:rPr>
              <a:t>PŘETLAKOVÁ HALA, 2X TENIS</a:t>
            </a:r>
            <a:endParaRPr lang="en-US" sz="900" dirty="0"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55" name="Rectangle 4"/>
          <p:cNvSpPr/>
          <p:nvPr/>
        </p:nvSpPr>
        <p:spPr>
          <a:xfrm>
            <a:off x="0" y="3155923"/>
            <a:ext cx="1453699" cy="2942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cs-CZ" sz="900" dirty="0" smtClean="0">
                <a:latin typeface="+mj-lt"/>
                <a:ea typeface="Montserrat" charset="0"/>
                <a:cs typeface="Montserrat" charset="0"/>
              </a:rPr>
              <a:t>UMĚLÁ TRÁVA</a:t>
            </a:r>
            <a:endParaRPr lang="en-US" sz="900" dirty="0"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56" name="Rectangle 4"/>
          <p:cNvSpPr/>
          <p:nvPr/>
        </p:nvSpPr>
        <p:spPr>
          <a:xfrm>
            <a:off x="1660249" y="4939007"/>
            <a:ext cx="1482188" cy="2942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cs-CZ" sz="900" dirty="0" smtClean="0">
                <a:latin typeface="+mj-lt"/>
                <a:ea typeface="Montserrat" charset="0"/>
                <a:cs typeface="Montserrat" charset="0"/>
              </a:rPr>
              <a:t>DĚTSKÉ HŘIŠTĚ</a:t>
            </a:r>
            <a:endParaRPr lang="en-US" sz="900" dirty="0"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57" name="Rectangle 4"/>
          <p:cNvSpPr/>
          <p:nvPr/>
        </p:nvSpPr>
        <p:spPr>
          <a:xfrm>
            <a:off x="0" y="4939007"/>
            <a:ext cx="1482188" cy="2942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cs-CZ" sz="900" dirty="0" smtClean="0">
                <a:latin typeface="+mj-lt"/>
                <a:ea typeface="Montserrat" charset="0"/>
                <a:cs typeface="Montserrat" charset="0"/>
              </a:rPr>
              <a:t>OBČERSTVENÍ</a:t>
            </a:r>
            <a:endParaRPr lang="en-US" sz="900" dirty="0"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58" name="Rectangle 4"/>
          <p:cNvSpPr/>
          <p:nvPr/>
        </p:nvSpPr>
        <p:spPr>
          <a:xfrm>
            <a:off x="1664566" y="1247434"/>
            <a:ext cx="1445064" cy="2942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cs-CZ" sz="900" dirty="0" smtClean="0">
                <a:latin typeface="+mj-lt"/>
                <a:ea typeface="Montserrat" charset="0"/>
                <a:cs typeface="Montserrat" charset="0"/>
              </a:rPr>
              <a:t>TECHNICKÉ ZÁZEMÍ, SKLAD</a:t>
            </a:r>
            <a:endParaRPr lang="en-US" sz="900" dirty="0"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59" name="Rectangle 4"/>
          <p:cNvSpPr/>
          <p:nvPr/>
        </p:nvSpPr>
        <p:spPr>
          <a:xfrm>
            <a:off x="-21548" y="6574974"/>
            <a:ext cx="1496793" cy="2942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cs-CZ" sz="900" dirty="0" smtClean="0">
                <a:latin typeface="+mj-lt"/>
                <a:ea typeface="Montserrat" charset="0"/>
                <a:cs typeface="Montserrat" charset="0"/>
              </a:rPr>
              <a:t>TENIS</a:t>
            </a:r>
            <a:endParaRPr lang="en-US" sz="900" dirty="0"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60" name="Rectangle 4"/>
          <p:cNvSpPr/>
          <p:nvPr/>
        </p:nvSpPr>
        <p:spPr>
          <a:xfrm>
            <a:off x="9161255" y="6574974"/>
            <a:ext cx="1453696" cy="2942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cs-CZ" sz="900" dirty="0" smtClean="0">
                <a:latin typeface="+mj-lt"/>
                <a:ea typeface="Montserrat" charset="0"/>
                <a:cs typeface="Montserrat" charset="0"/>
              </a:rPr>
              <a:t>WORKOUT</a:t>
            </a:r>
            <a:endParaRPr lang="en-US" sz="900" dirty="0"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61" name="Rectangle 4"/>
          <p:cNvSpPr/>
          <p:nvPr/>
        </p:nvSpPr>
        <p:spPr>
          <a:xfrm>
            <a:off x="10726468" y="6574974"/>
            <a:ext cx="1453696" cy="2942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cs-CZ" sz="900" dirty="0" smtClean="0">
                <a:latin typeface="+mj-lt"/>
                <a:ea typeface="Montserrat" charset="0"/>
                <a:cs typeface="Montserrat" charset="0"/>
              </a:rPr>
              <a:t>CARDIO A FITNESS PRVKY</a:t>
            </a:r>
            <a:endParaRPr lang="en-US" sz="900" dirty="0"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62" name="Rectangle 4"/>
          <p:cNvSpPr/>
          <p:nvPr/>
        </p:nvSpPr>
        <p:spPr>
          <a:xfrm>
            <a:off x="10726468" y="4913994"/>
            <a:ext cx="1453696" cy="2942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cs-CZ" sz="900" dirty="0" smtClean="0">
                <a:latin typeface="+mj-lt"/>
                <a:ea typeface="Montserrat" charset="0"/>
                <a:cs typeface="Montserrat" charset="0"/>
              </a:rPr>
              <a:t>SKATEPARK</a:t>
            </a:r>
            <a:endParaRPr lang="en-US" sz="900" dirty="0"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63" name="Rectangle 4"/>
          <p:cNvSpPr/>
          <p:nvPr/>
        </p:nvSpPr>
        <p:spPr>
          <a:xfrm>
            <a:off x="10734879" y="3093533"/>
            <a:ext cx="1453411" cy="2942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cs-CZ" sz="900" dirty="0" smtClean="0">
                <a:latin typeface="+mj-lt"/>
                <a:ea typeface="Montserrat" charset="0"/>
                <a:cs typeface="Montserrat" charset="0"/>
              </a:rPr>
              <a:t>PARKOVIŠTĚ CCA 66 MÍST</a:t>
            </a:r>
            <a:endParaRPr lang="en-US" sz="900" dirty="0"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64" name="Rectangle 4"/>
          <p:cNvSpPr/>
          <p:nvPr/>
        </p:nvSpPr>
        <p:spPr>
          <a:xfrm>
            <a:off x="9161258" y="3093533"/>
            <a:ext cx="1453696" cy="2942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cs-CZ" sz="900" dirty="0" smtClean="0">
                <a:latin typeface="+mj-lt"/>
                <a:ea typeface="Montserrat" charset="0"/>
                <a:cs typeface="Montserrat" charset="0"/>
              </a:rPr>
              <a:t>TRAVNATÁ PLOCHA, INLINE DRÁHA</a:t>
            </a:r>
            <a:endParaRPr lang="en-US" sz="900" dirty="0"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65" name="Rectangle 4"/>
          <p:cNvSpPr/>
          <p:nvPr/>
        </p:nvSpPr>
        <p:spPr>
          <a:xfrm>
            <a:off x="9161258" y="1280379"/>
            <a:ext cx="1453696" cy="2942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cs-CZ" sz="900" dirty="0" smtClean="0">
                <a:latin typeface="+mj-lt"/>
                <a:ea typeface="Montserrat" charset="0"/>
                <a:cs typeface="Montserrat" charset="0"/>
              </a:rPr>
              <a:t>FOTBALOVÉ HŘIŠTĚ</a:t>
            </a:r>
            <a:endParaRPr lang="en-US" sz="900" dirty="0">
              <a:latin typeface="+mj-lt"/>
              <a:ea typeface="Montserrat" charset="0"/>
              <a:cs typeface="Montserrat" charset="0"/>
            </a:endParaRPr>
          </a:p>
        </p:txBody>
      </p:sp>
      <p:sp>
        <p:nvSpPr>
          <p:cNvPr id="66" name="Rectangle 4"/>
          <p:cNvSpPr/>
          <p:nvPr/>
        </p:nvSpPr>
        <p:spPr>
          <a:xfrm>
            <a:off x="10759735" y="1280379"/>
            <a:ext cx="1432259" cy="29423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64008" rIns="0" rtlCol="0" anchor="ctr"/>
          <a:lstStyle/>
          <a:p>
            <a:pPr algn="ctr"/>
            <a:r>
              <a:rPr lang="cs-CZ" sz="900" dirty="0" smtClean="0">
                <a:latin typeface="+mj-lt"/>
                <a:ea typeface="Montserrat" charset="0"/>
                <a:cs typeface="Montserrat" charset="0"/>
              </a:rPr>
              <a:t>ZÁZEMÍ – UBYTOVÁNÍ, WELLNESS, </a:t>
            </a:r>
            <a:endParaRPr lang="en-US" sz="900" dirty="0">
              <a:latin typeface="+mj-lt"/>
              <a:ea typeface="Montserrat" charset="0"/>
              <a:cs typeface="Montserrat" charset="0"/>
            </a:endParaRPr>
          </a:p>
        </p:txBody>
      </p:sp>
      <p:cxnSp>
        <p:nvCxnSpPr>
          <p:cNvPr id="68" name="Rovná spojovacia šípka 67"/>
          <p:cNvCxnSpPr>
            <a:endCxn id="14" idx="1"/>
          </p:cNvCxnSpPr>
          <p:nvPr/>
        </p:nvCxnSpPr>
        <p:spPr>
          <a:xfrm flipV="1">
            <a:off x="6909007" y="2569313"/>
            <a:ext cx="2252245" cy="2142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24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8</a:t>
            </a:fld>
            <a:endParaRPr lang="en-US" dirty="0" smtClean="0"/>
          </a:p>
        </p:txBody>
      </p:sp>
      <p:pic>
        <p:nvPicPr>
          <p:cNvPr id="7" name="Zástupný objekt pre obrázok 6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17114" t="23449" r="13900" b="28394"/>
          <a:stretch/>
        </p:blipFill>
        <p:spPr>
          <a:xfrm>
            <a:off x="962394" y="1"/>
            <a:ext cx="3598627" cy="2289976"/>
          </a:xfrm>
          <a:prstGeom prst="rect">
            <a:avLst/>
          </a:prstGeom>
        </p:spPr>
      </p:pic>
      <p:pic>
        <p:nvPicPr>
          <p:cNvPr id="3" name="Zástupný objekt pre obrázok 2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66" b="7666"/>
          <a:stretch>
            <a:fillRect/>
          </a:stretch>
        </p:blipFill>
        <p:spPr>
          <a:xfrm>
            <a:off x="962394" y="2289977"/>
            <a:ext cx="3598627" cy="2289976"/>
          </a:xfrm>
        </p:spPr>
      </p:pic>
      <p:pic>
        <p:nvPicPr>
          <p:cNvPr id="5" name="Zástupný objekt pre obrázok 4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" r="2706"/>
          <a:stretch>
            <a:fillRect/>
          </a:stretch>
        </p:blipFill>
        <p:spPr>
          <a:xfrm>
            <a:off x="962394" y="4573989"/>
            <a:ext cx="3598627" cy="2284011"/>
          </a:xfrm>
        </p:spPr>
      </p:pic>
      <p:sp>
        <p:nvSpPr>
          <p:cNvPr id="13" name="Rectangle 12"/>
          <p:cNvSpPr/>
          <p:nvPr/>
        </p:nvSpPr>
        <p:spPr>
          <a:xfrm>
            <a:off x="671101" y="255610"/>
            <a:ext cx="3598627" cy="6857999"/>
          </a:xfrm>
          <a:prstGeom prst="rect">
            <a:avLst/>
          </a:prstGeom>
          <a:solidFill>
            <a:schemeClr val="tx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557438" y="3425308"/>
            <a:ext cx="2408538" cy="44217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600" spc="300" dirty="0" smtClean="0">
                <a:solidFill>
                  <a:schemeClr val="bg1"/>
                </a:solidFill>
                <a:latin typeface="Montserrat Medium" charset="0"/>
                <a:ea typeface="Montserrat Medium" charset="0"/>
                <a:cs typeface="Montserrat Medium" charset="0"/>
              </a:rPr>
              <a:t>SPORTOVNÍ PLOCHY</a:t>
            </a:r>
            <a:endParaRPr lang="en-US" sz="1600" spc="300" dirty="0">
              <a:solidFill>
                <a:schemeClr val="bg1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57438" y="1141296"/>
            <a:ext cx="2408538" cy="44217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600" spc="300" dirty="0" smtClean="0">
                <a:solidFill>
                  <a:schemeClr val="bg1"/>
                </a:solidFill>
                <a:latin typeface="Montserrat Medium" charset="0"/>
                <a:ea typeface="Montserrat Medium" charset="0"/>
                <a:cs typeface="Montserrat Medium" charset="0"/>
              </a:rPr>
              <a:t>HLAVNÍ </a:t>
            </a:r>
            <a:br>
              <a:rPr lang="cs-CZ" sz="1600" spc="300" dirty="0" smtClean="0">
                <a:solidFill>
                  <a:schemeClr val="bg1"/>
                </a:solidFill>
                <a:latin typeface="Montserrat Medium" charset="0"/>
                <a:ea typeface="Montserrat Medium" charset="0"/>
                <a:cs typeface="Montserrat Medium" charset="0"/>
              </a:rPr>
            </a:br>
            <a:r>
              <a:rPr lang="cs-CZ" sz="1600" spc="300" dirty="0" smtClean="0">
                <a:solidFill>
                  <a:schemeClr val="bg1"/>
                </a:solidFill>
                <a:latin typeface="Montserrat Medium" charset="0"/>
                <a:ea typeface="Montserrat Medium" charset="0"/>
                <a:cs typeface="Montserrat Medium" charset="0"/>
              </a:rPr>
              <a:t>BUDOVA</a:t>
            </a:r>
            <a:endParaRPr lang="en-US" sz="1600" spc="300" dirty="0">
              <a:solidFill>
                <a:schemeClr val="bg1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57438" y="5709320"/>
            <a:ext cx="2408538" cy="44217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70000"/>
              </a:lnSpc>
            </a:pPr>
            <a:r>
              <a:rPr lang="cs-CZ" sz="1600" spc="300" dirty="0" smtClean="0">
                <a:solidFill>
                  <a:schemeClr val="bg1"/>
                </a:solidFill>
                <a:latin typeface="Montserrat Medium" charset="0"/>
                <a:ea typeface="Montserrat Medium" charset="0"/>
                <a:cs typeface="Montserrat Medium" charset="0"/>
              </a:rPr>
              <a:t>DALŠÍ </a:t>
            </a:r>
            <a:br>
              <a:rPr lang="cs-CZ" sz="1600" spc="300" dirty="0" smtClean="0">
                <a:solidFill>
                  <a:schemeClr val="bg1"/>
                </a:solidFill>
                <a:latin typeface="Montserrat Medium" charset="0"/>
                <a:ea typeface="Montserrat Medium" charset="0"/>
                <a:cs typeface="Montserrat Medium" charset="0"/>
              </a:rPr>
            </a:br>
            <a:r>
              <a:rPr lang="cs-CZ" sz="1600" spc="300" dirty="0" smtClean="0">
                <a:solidFill>
                  <a:schemeClr val="bg1"/>
                </a:solidFill>
                <a:latin typeface="Montserrat Medium" charset="0"/>
                <a:ea typeface="Montserrat Medium" charset="0"/>
                <a:cs typeface="Montserrat Medium" charset="0"/>
              </a:rPr>
              <a:t>VYBAVENÍ</a:t>
            </a:r>
            <a:endParaRPr lang="en-US" sz="1600" spc="300" dirty="0">
              <a:solidFill>
                <a:schemeClr val="bg1"/>
              </a:solidFill>
              <a:latin typeface="Montserrat Medium" charset="0"/>
              <a:ea typeface="Montserrat Medium" charset="0"/>
              <a:cs typeface="Montserrat Medium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47410" y="311970"/>
            <a:ext cx="4005001" cy="161582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charset="0"/>
              <a:buChar char="•"/>
            </a:pPr>
            <a:r>
              <a:rPr lang="cs-CZ" sz="1100" b="1" dirty="0" smtClean="0">
                <a:solidFill>
                  <a:schemeClr val="tx1">
                    <a:alpha val="80000"/>
                  </a:schemeClr>
                </a:solidFill>
              </a:rPr>
              <a:t>Zázemí pro fotbalisty</a:t>
            </a:r>
            <a:endParaRPr lang="en-US" sz="1100" b="1" dirty="0" smtClean="0">
              <a:solidFill>
                <a:schemeClr val="tx1">
                  <a:alpha val="80000"/>
                </a:schemeClr>
              </a:solidFill>
            </a:endParaRP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charset="0"/>
              <a:buChar char="•"/>
            </a:pPr>
            <a:r>
              <a:rPr lang="cs-CZ" sz="1100" b="1" dirty="0" smtClean="0">
                <a:solidFill>
                  <a:schemeClr val="tx1">
                    <a:alpha val="80000"/>
                  </a:schemeClr>
                </a:solidFill>
              </a:rPr>
              <a:t>Zázemí pro další sportovce</a:t>
            </a:r>
            <a:endParaRPr lang="en-US" sz="1100" b="1" dirty="0" smtClean="0">
              <a:solidFill>
                <a:schemeClr val="tx1">
                  <a:alpha val="80000"/>
                </a:schemeClr>
              </a:solidFill>
            </a:endParaRP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charset="0"/>
              <a:buChar char="•"/>
            </a:pPr>
            <a:r>
              <a:rPr lang="cs-CZ" sz="1100" b="1" dirty="0" smtClean="0">
                <a:solidFill>
                  <a:schemeClr val="tx1">
                    <a:alpha val="80000"/>
                  </a:schemeClr>
                </a:solidFill>
              </a:rPr>
              <a:t>Společenský prostor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charset="0"/>
              <a:buChar char="•"/>
            </a:pPr>
            <a:r>
              <a:rPr lang="cs-CZ" sz="1100" b="1" dirty="0" smtClean="0">
                <a:solidFill>
                  <a:schemeClr val="tx1">
                    <a:alpha val="80000"/>
                  </a:schemeClr>
                </a:solidFill>
              </a:rPr>
              <a:t>Občerstvení</a:t>
            </a:r>
            <a:endParaRPr lang="en-US" sz="1100" b="1" dirty="0" smtClean="0">
              <a:solidFill>
                <a:schemeClr val="tx1">
                  <a:alpha val="80000"/>
                </a:schemeClr>
              </a:solidFill>
            </a:endParaRP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charset="0"/>
              <a:buChar char="•"/>
            </a:pPr>
            <a:r>
              <a:rPr lang="cs-CZ" sz="1100" b="1" dirty="0" smtClean="0">
                <a:solidFill>
                  <a:schemeClr val="tx1">
                    <a:alpha val="80000"/>
                  </a:schemeClr>
                </a:solidFill>
              </a:rPr>
              <a:t>Provozní část a vybavení 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charset="0"/>
              <a:buChar char="•"/>
            </a:pPr>
            <a:r>
              <a:rPr lang="cs-CZ" sz="1100" b="1" dirty="0" smtClean="0">
                <a:solidFill>
                  <a:schemeClr val="tx1">
                    <a:alpha val="80000"/>
                  </a:schemeClr>
                </a:solidFill>
              </a:rPr>
              <a:t>V další etapě nástavba 2.NP s ubytováním, </a:t>
            </a:r>
            <a:r>
              <a:rPr lang="cs-CZ" sz="1100" b="1" dirty="0" err="1" smtClean="0">
                <a:solidFill>
                  <a:schemeClr val="tx1">
                    <a:alpha val="80000"/>
                  </a:schemeClr>
                </a:solidFill>
              </a:rPr>
              <a:t>wellness</a:t>
            </a:r>
            <a:r>
              <a:rPr lang="cs-CZ" sz="1100" b="1" dirty="0" smtClean="0">
                <a:solidFill>
                  <a:schemeClr val="tx1">
                    <a:alpha val="80000"/>
                  </a:schemeClr>
                </a:solidFill>
              </a:rPr>
              <a:t>, </a:t>
            </a:r>
            <a:r>
              <a:rPr lang="cs-CZ" sz="1100" b="1" dirty="0" smtClean="0">
                <a:solidFill>
                  <a:schemeClr val="tx1">
                    <a:alpha val="80000"/>
                  </a:schemeClr>
                </a:solidFill>
              </a:rPr>
              <a:t>posilovnou</a:t>
            </a:r>
            <a:endParaRPr lang="en-US" sz="1100" b="1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47410" y="2455812"/>
            <a:ext cx="5659629" cy="161582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charset="0"/>
              <a:buChar char="•"/>
            </a:pPr>
            <a:r>
              <a:rPr lang="cs-CZ" sz="1100" b="1" dirty="0" smtClean="0">
                <a:solidFill>
                  <a:schemeClr val="tx1">
                    <a:alpha val="80000"/>
                  </a:schemeClr>
                </a:solidFill>
              </a:rPr>
              <a:t>Fotbalové hřiště  - rekonstruováno, napraven tvar 76*105m, nové střídačky, hrazení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charset="0"/>
              <a:buChar char="•"/>
            </a:pPr>
            <a:r>
              <a:rPr lang="cs-CZ" sz="1100" b="1" dirty="0" smtClean="0">
                <a:solidFill>
                  <a:schemeClr val="tx1">
                    <a:alpha val="80000"/>
                  </a:schemeClr>
                </a:solidFill>
              </a:rPr>
              <a:t>Tréninkové hřiště - umělá tráva 71*40m, v blízkosti příruční </a:t>
            </a:r>
            <a:r>
              <a:rPr lang="cs-CZ" sz="1100" b="1" dirty="0" smtClean="0">
                <a:solidFill>
                  <a:schemeClr val="tx1">
                    <a:alpha val="80000"/>
                  </a:schemeClr>
                </a:solidFill>
              </a:rPr>
              <a:t>sklad pro lukostřelectví</a:t>
            </a:r>
            <a:endParaRPr lang="en-US" sz="1100" b="1" dirty="0" smtClean="0">
              <a:solidFill>
                <a:schemeClr val="tx1">
                  <a:alpha val="80000"/>
                </a:schemeClr>
              </a:solidFill>
            </a:endParaRP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charset="0"/>
              <a:buChar char="•"/>
            </a:pPr>
            <a:r>
              <a:rPr lang="cs-CZ" sz="1100" b="1" dirty="0" smtClean="0">
                <a:solidFill>
                  <a:schemeClr val="tx1">
                    <a:alpha val="80000"/>
                  </a:schemeClr>
                </a:solidFill>
              </a:rPr>
              <a:t>Tenisové kurty – umělá tráva, přetlaková hala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charset="0"/>
              <a:buChar char="•"/>
            </a:pPr>
            <a:r>
              <a:rPr lang="cs-CZ" sz="1100" b="1" dirty="0" smtClean="0">
                <a:solidFill>
                  <a:schemeClr val="tx1">
                    <a:alpha val="80000"/>
                  </a:schemeClr>
                </a:solidFill>
              </a:rPr>
              <a:t>2x tenis – antuka 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charset="0"/>
              <a:buChar char="•"/>
            </a:pPr>
            <a:r>
              <a:rPr lang="cs-CZ" sz="1100" b="1" dirty="0" smtClean="0">
                <a:solidFill>
                  <a:schemeClr val="tx1">
                    <a:alpha val="80000"/>
                  </a:schemeClr>
                </a:solidFill>
              </a:rPr>
              <a:t>Travnatá plocha uprostřed INLINE dráhy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charset="0"/>
              <a:buChar char="•"/>
            </a:pPr>
            <a:r>
              <a:rPr lang="cs-CZ" sz="1100" b="1" dirty="0" smtClean="0">
                <a:solidFill>
                  <a:schemeClr val="tx1">
                    <a:alpha val="80000"/>
                  </a:schemeClr>
                </a:solidFill>
              </a:rPr>
              <a:t>Asfaltová plocha se skateparkem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47410" y="4828519"/>
            <a:ext cx="4005000" cy="158960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charset="0"/>
              <a:buChar char="•"/>
            </a:pPr>
            <a:r>
              <a:rPr lang="cs-CZ" sz="1100" b="1" dirty="0" smtClean="0">
                <a:solidFill>
                  <a:schemeClr val="tx1">
                    <a:alpha val="80000"/>
                  </a:schemeClr>
                </a:solidFill>
              </a:rPr>
              <a:t>Dětské hřiště u občerstvení</a:t>
            </a:r>
            <a:endParaRPr lang="en-US" sz="1100" b="1" dirty="0" smtClean="0">
              <a:solidFill>
                <a:schemeClr val="tx1">
                  <a:alpha val="80000"/>
                </a:schemeClr>
              </a:solidFill>
            </a:endParaRP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charset="0"/>
              <a:buChar char="•"/>
            </a:pPr>
            <a:r>
              <a:rPr lang="cs-CZ" sz="1100" b="1" dirty="0" err="1" smtClean="0">
                <a:solidFill>
                  <a:schemeClr val="tx1">
                    <a:alpha val="80000"/>
                  </a:schemeClr>
                </a:solidFill>
              </a:rPr>
              <a:t>Workout</a:t>
            </a:r>
            <a:r>
              <a:rPr lang="cs-CZ" sz="1100" b="1" dirty="0" smtClean="0">
                <a:solidFill>
                  <a:schemeClr val="tx1">
                    <a:alpha val="80000"/>
                  </a:schemeClr>
                </a:solidFill>
              </a:rPr>
              <a:t> hřiště – bradla, hrazdy aj.</a:t>
            </a:r>
            <a:endParaRPr lang="en-US" sz="1100" b="1" dirty="0" smtClean="0">
              <a:solidFill>
                <a:schemeClr val="tx1">
                  <a:alpha val="80000"/>
                </a:schemeClr>
              </a:solidFill>
            </a:endParaRP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charset="0"/>
              <a:buChar char="•"/>
            </a:pPr>
            <a:r>
              <a:rPr lang="cs-CZ" sz="1100" b="1" dirty="0" smtClean="0">
                <a:solidFill>
                  <a:schemeClr val="tx1">
                    <a:alpha val="80000"/>
                  </a:schemeClr>
                </a:solidFill>
              </a:rPr>
              <a:t>Fitness cvičící stroje</a:t>
            </a:r>
            <a:endParaRPr lang="en-US" sz="1100" b="1" dirty="0" smtClean="0">
              <a:solidFill>
                <a:schemeClr val="tx1">
                  <a:alpha val="80000"/>
                </a:schemeClr>
              </a:solidFill>
            </a:endParaRP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charset="0"/>
              <a:buChar char="•"/>
            </a:pPr>
            <a:r>
              <a:rPr lang="cs-CZ" sz="1100" b="1" dirty="0" smtClean="0">
                <a:solidFill>
                  <a:schemeClr val="tx1">
                    <a:alpha val="80000"/>
                  </a:schemeClr>
                </a:solidFill>
              </a:rPr>
              <a:t>Mobiliář (lavičky, koše, stojany na kola)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charset="0"/>
              <a:buChar char="•"/>
            </a:pPr>
            <a:r>
              <a:rPr lang="cs-CZ" sz="1100" b="1" dirty="0" smtClean="0">
                <a:solidFill>
                  <a:schemeClr val="tx1">
                    <a:alpha val="80000"/>
                  </a:schemeClr>
                </a:solidFill>
              </a:rPr>
              <a:t>Osvětlení sportovišť i asfaltu, kamerový systém</a:t>
            </a:r>
          </a:p>
          <a:p>
            <a:pPr marL="171450" indent="-171450">
              <a:lnSpc>
                <a:spcPct val="150000"/>
              </a:lnSpc>
              <a:buClr>
                <a:schemeClr val="accent1"/>
              </a:buClr>
              <a:buFont typeface="Arial" charset="0"/>
              <a:buChar char="•"/>
            </a:pPr>
            <a:r>
              <a:rPr lang="cs-CZ" sz="1100" b="1" dirty="0" smtClean="0">
                <a:solidFill>
                  <a:schemeClr val="tx1">
                    <a:alpha val="80000"/>
                  </a:schemeClr>
                </a:solidFill>
              </a:rPr>
              <a:t>Parkoviště cca 66 míst</a:t>
            </a:r>
            <a:endParaRPr lang="en-US" sz="1100" b="1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813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66900" y="1866772"/>
            <a:ext cx="5524501" cy="1354868"/>
          </a:xfrm>
          <a:prstGeom prst="rect">
            <a:avLst/>
          </a:prstGeom>
          <a:noFill/>
          <a:ln w="6350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89324" y="2406943"/>
            <a:ext cx="5082746" cy="33239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cs-CZ" sz="1300" b="1" dirty="0" smtClean="0">
                <a:solidFill>
                  <a:schemeClr val="tx1">
                    <a:alpha val="80000"/>
                  </a:schemeClr>
                </a:solidFill>
              </a:rPr>
              <a:t>JAKÝ STADION SE </a:t>
            </a:r>
            <a:r>
              <a:rPr lang="cs-CZ" sz="1300" b="1" dirty="0" smtClean="0">
                <a:solidFill>
                  <a:schemeClr val="tx1">
                    <a:alpha val="80000"/>
                  </a:schemeClr>
                </a:solidFill>
              </a:rPr>
              <a:t>VÁM </a:t>
            </a:r>
            <a:r>
              <a:rPr lang="cs-CZ" sz="1300" b="1" dirty="0" smtClean="0">
                <a:solidFill>
                  <a:schemeClr val="tx1">
                    <a:alpha val="80000"/>
                  </a:schemeClr>
                </a:solidFill>
              </a:rPr>
              <a:t>LÍBÍ A PROČ?</a:t>
            </a:r>
            <a:endParaRPr lang="en-US" sz="1300" b="1" dirty="0">
              <a:solidFill>
                <a:schemeClr val="tx1">
                  <a:alpha val="80000"/>
                </a:schemeClr>
              </a:solidFill>
            </a:endParaRPr>
          </a:p>
        </p:txBody>
      </p:sp>
      <p:sp>
        <p:nvSpPr>
          <p:cNvPr id="15" name="Right Triangle 14"/>
          <p:cNvSpPr/>
          <p:nvPr/>
        </p:nvSpPr>
        <p:spPr>
          <a:xfrm rot="5400000" flipV="1">
            <a:off x="1713220" y="3067960"/>
            <a:ext cx="153680" cy="153680"/>
          </a:xfrm>
          <a:prstGeom prst="rtTriangle">
            <a:avLst/>
          </a:prstGeom>
          <a:noFill/>
          <a:ln w="6350">
            <a:solidFill>
              <a:schemeClr val="tx1">
                <a:lumMod val="25000"/>
                <a:lumOff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Obdĺžnik 19"/>
          <p:cNvSpPr/>
          <p:nvPr/>
        </p:nvSpPr>
        <p:spPr>
          <a:xfrm>
            <a:off x="10267241" y="6329381"/>
            <a:ext cx="1042850" cy="4648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</a:pPr>
            <a:r>
              <a:rPr lang="cs-CZ" dirty="0" smtClean="0">
                <a:solidFill>
                  <a:schemeClr val="accent1"/>
                </a:solidFill>
                <a:ea typeface="Calibri"/>
                <a:cs typeface="Calibri"/>
                <a:sym typeface="Calibri"/>
              </a:rPr>
              <a:t>zbystři.cz</a:t>
            </a:r>
            <a:endParaRPr lang="cs-CZ" dirty="0">
              <a:solidFill>
                <a:schemeClr val="accent1"/>
              </a:solidFill>
              <a:ea typeface="Calibri"/>
              <a:cs typeface="Calibri"/>
              <a:sym typeface="Calibri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accent1"/>
                </a:solidFill>
              </a:rPr>
              <a:t>INSPIRACE.</a:t>
            </a:r>
            <a:endParaRPr lang="cs-CZ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46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&amp;D-Powerpoint Template_16x9">
  <a:themeElements>
    <a:clrScheme name="Vlastné 1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19FF"/>
      </a:accent1>
      <a:accent2>
        <a:srgbClr val="FF0000"/>
      </a:accent2>
      <a:accent3>
        <a:srgbClr val="FFEB00"/>
      </a:accent3>
      <a:accent4>
        <a:srgbClr val="FFC000"/>
      </a:accent4>
      <a:accent5>
        <a:srgbClr val="5B9BD5"/>
      </a:accent5>
      <a:accent6>
        <a:srgbClr val="70AD47"/>
      </a:accent6>
      <a:hlink>
        <a:srgbClr val="2E3192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&amp;D-Powerpoint Template_16x9" id="{D6003E70-2833-4847-828A-A182BBF6C8FF}" vid="{85D7DE89-D8E2-D743-952C-ED1FA0F184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B&amp;D-Powerpoint Template_16x9</Template>
  <TotalTime>3882</TotalTime>
  <Words>581</Words>
  <Application>Microsoft Office PowerPoint</Application>
  <PresentationFormat>Širokouhlá</PresentationFormat>
  <Paragraphs>117</Paragraphs>
  <Slides>13</Slides>
  <Notes>2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13</vt:i4>
      </vt:variant>
    </vt:vector>
  </HeadingPairs>
  <TitlesOfParts>
    <vt:vector size="20" baseType="lpstr">
      <vt:lpstr>Arial</vt:lpstr>
      <vt:lpstr>Calibri</vt:lpstr>
      <vt:lpstr>Montserrat</vt:lpstr>
      <vt:lpstr>Montserrat Medium</vt:lpstr>
      <vt:lpstr>Roboto Slab Light</vt:lpstr>
      <vt:lpstr>Source Sans Pro</vt:lpstr>
      <vt:lpstr>B&amp;D-Powerpoint Template_16x9</vt:lpstr>
      <vt:lpstr>Prezentácia programu PowerPoint</vt:lpstr>
      <vt:lpstr>CO DNES?</vt:lpstr>
      <vt:lpstr>AKTUÁLNÍ STAV. </vt:lpstr>
      <vt:lpstr>Prezentácia programu PowerPoint</vt:lpstr>
      <vt:lpstr>FILOZOFIE REALIZACE.</vt:lpstr>
      <vt:lpstr>Prezentácia programu PowerPoint</vt:lpstr>
      <vt:lpstr>Prezentácia programu PowerPoint</vt:lpstr>
      <vt:lpstr>Prezentácia programu PowerPoint</vt:lpstr>
      <vt:lpstr>INSPIRACE.</vt:lpstr>
      <vt:lpstr>Prezentácia programu PowerPoint</vt:lpstr>
      <vt:lpstr>SLUŽBY.</vt:lpstr>
      <vt:lpstr>PROSTOR  PRO DOTAZY.</vt:lpstr>
      <vt:lpstr>Prezentácia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Dublin_Design</dc:creator>
  <cp:lastModifiedBy>barboram</cp:lastModifiedBy>
  <cp:revision>303</cp:revision>
  <cp:lastPrinted>2017-03-09T03:48:56Z</cp:lastPrinted>
  <dcterms:created xsi:type="dcterms:W3CDTF">2016-11-10T06:07:03Z</dcterms:created>
  <dcterms:modified xsi:type="dcterms:W3CDTF">2022-04-27T12:43:30Z</dcterms:modified>
</cp:coreProperties>
</file>